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0" r:id="rId5"/>
    <p:sldId id="265" r:id="rId6"/>
    <p:sldId id="259" r:id="rId7"/>
    <p:sldId id="260" r:id="rId8"/>
    <p:sldId id="261" r:id="rId9"/>
    <p:sldId id="258" r:id="rId10"/>
    <p:sldId id="266" r:id="rId11"/>
    <p:sldId id="262" r:id="rId12"/>
    <p:sldId id="269" r:id="rId13"/>
    <p:sldId id="267" r:id="rId14"/>
    <p:sldId id="268"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E06C91-30E2-479C-A7C4-6D817094052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8C7CFF8-89D3-4651-8607-35714F64B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56C1DB4-D38A-4FE7-A494-F6EBCE23D55E}"/>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5" name="Θέση υποσέλιδου 4">
            <a:extLst>
              <a:ext uri="{FF2B5EF4-FFF2-40B4-BE49-F238E27FC236}">
                <a16:creationId xmlns:a16="http://schemas.microsoft.com/office/drawing/2014/main" id="{1E3E9800-E0B0-48B9-869C-3457CA6E29B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0198B2D-4AB0-4374-9D73-9C652ACBEE94}"/>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307203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9CAF5E-9257-4F6C-A276-541605EC267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CF5F249-63C5-4BA5-9E66-BBE3F702AC7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C0E9458-8868-49D9-9211-15DF17A128F9}"/>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5" name="Θέση υποσέλιδου 4">
            <a:extLst>
              <a:ext uri="{FF2B5EF4-FFF2-40B4-BE49-F238E27FC236}">
                <a16:creationId xmlns:a16="http://schemas.microsoft.com/office/drawing/2014/main" id="{D77D5914-7138-4C40-9B41-28960D6D17A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E322FF-EC34-4105-8DA4-D22748398829}"/>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1124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DCC8D03-C0EE-4C0A-AF8B-0F0366400C9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9D17DE8-7265-4A66-9CA5-E37D36FAE8B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A23934-5716-4C3C-A3C0-0DC2ED2272D9}"/>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5" name="Θέση υποσέλιδου 4">
            <a:extLst>
              <a:ext uri="{FF2B5EF4-FFF2-40B4-BE49-F238E27FC236}">
                <a16:creationId xmlns:a16="http://schemas.microsoft.com/office/drawing/2014/main" id="{F46D93A4-3769-4E5F-892C-AE9808BED53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6A6FA5C-5D08-4609-93E2-E51259C21CD9}"/>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208393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77CE20-D66E-4085-B6F8-4802F9EFCC6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BCA8B11-8F55-49C6-8B05-608B385CDF2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C67BE67-6703-4479-A0A2-E783400801BD}"/>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5" name="Θέση υποσέλιδου 4">
            <a:extLst>
              <a:ext uri="{FF2B5EF4-FFF2-40B4-BE49-F238E27FC236}">
                <a16:creationId xmlns:a16="http://schemas.microsoft.com/office/drawing/2014/main" id="{060635E4-95AB-4E3B-B991-435D942EFED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A9A46D-7608-4E3B-B242-C5D68CE991E5}"/>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81354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E9548D-2EA7-4399-8FB0-E0E9BD661A4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EBEA974-026C-48A1-97A4-8FCD5C25C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BCEBE2F-9724-44BF-902C-46BF7A64F90A}"/>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5" name="Θέση υποσέλιδου 4">
            <a:extLst>
              <a:ext uri="{FF2B5EF4-FFF2-40B4-BE49-F238E27FC236}">
                <a16:creationId xmlns:a16="http://schemas.microsoft.com/office/drawing/2014/main" id="{4AF4ACC3-B0B7-4551-B0AD-0C3AE03C00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4B70DBD-C176-41A2-8F90-4202D34E125A}"/>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12269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5644D5-9BB9-4580-A464-7F6FB5096A7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5D5C636-5658-4BFB-9DFA-0876C1AF231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9E2C6E7-25A6-4BD7-A940-EA6B07EAFE9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B344FB1-8964-45FC-88F2-903D25187BEE}"/>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6" name="Θέση υποσέλιδου 5">
            <a:extLst>
              <a:ext uri="{FF2B5EF4-FFF2-40B4-BE49-F238E27FC236}">
                <a16:creationId xmlns:a16="http://schemas.microsoft.com/office/drawing/2014/main" id="{1994B78C-CD86-4D13-A1DA-5D5D0FBDC06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2E19C5-E923-40D3-BE1F-10B122A995E6}"/>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96278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8B3E6A-7739-4A30-8735-699A957CCAF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3B0AD46-8E81-429A-A0F0-73F7DFA76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E469D5D-93F2-4009-90EF-C52B28F2E47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365E3D7-1FEC-42C3-A06D-1BF1C7400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6ACDCB2-B052-4A20-A687-D488D682C8D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B068C99-A390-43ED-BDE9-1AE44E9C2EAB}"/>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8" name="Θέση υποσέλιδου 7">
            <a:extLst>
              <a:ext uri="{FF2B5EF4-FFF2-40B4-BE49-F238E27FC236}">
                <a16:creationId xmlns:a16="http://schemas.microsoft.com/office/drawing/2014/main" id="{53A2210A-ECE0-4350-9CD8-54172923C24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E46E8A1-A16C-4A20-84C0-48083EDADCDD}"/>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110974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95DC8-4D90-40AD-9819-74F0D7BA515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9B3505B-1C85-4EF9-BA74-2156C6EDF4DF}"/>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4" name="Θέση υποσέλιδου 3">
            <a:extLst>
              <a:ext uri="{FF2B5EF4-FFF2-40B4-BE49-F238E27FC236}">
                <a16:creationId xmlns:a16="http://schemas.microsoft.com/office/drawing/2014/main" id="{5D2EDB5E-5F38-4A52-B90C-4B01F53ABB2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E0EF126-DA95-4E7D-87C0-D63E66D58D62}"/>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221716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63EBA70-2C21-4C4D-8CCA-5AACF85C4FA9}"/>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3" name="Θέση υποσέλιδου 2">
            <a:extLst>
              <a:ext uri="{FF2B5EF4-FFF2-40B4-BE49-F238E27FC236}">
                <a16:creationId xmlns:a16="http://schemas.microsoft.com/office/drawing/2014/main" id="{D3AAE6A9-7803-4C1B-AB74-16587C4A31C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F9DBABD-F3EE-4A70-89AE-9147F1112CBB}"/>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116806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A0E220-1056-4947-AF28-01A80267409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166CC90-AEA6-48A2-8138-17C586D98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BCF5E0E-FEF7-4E0F-A851-C99DA8AD7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0EC32ED-0685-4801-A344-B20FEACD7D9C}"/>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6" name="Θέση υποσέλιδου 5">
            <a:extLst>
              <a:ext uri="{FF2B5EF4-FFF2-40B4-BE49-F238E27FC236}">
                <a16:creationId xmlns:a16="http://schemas.microsoft.com/office/drawing/2014/main" id="{F3C79D8F-6237-43FB-BCA0-24FA5CB16F8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017880-6FE4-4629-BBE8-2162E32618B5}"/>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4935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984FC5-19CD-476E-9AC5-D1BDCB144EA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DAEC14D-AA96-4FDC-89BD-4DA492BCA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98A0B46-BB91-46F0-9689-4BFCA3795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D1D5A9C-44D5-4687-AFB2-6CED4F1D1ED4}"/>
              </a:ext>
            </a:extLst>
          </p:cNvPr>
          <p:cNvSpPr>
            <a:spLocks noGrp="1"/>
          </p:cNvSpPr>
          <p:nvPr>
            <p:ph type="dt" sz="half" idx="10"/>
          </p:nvPr>
        </p:nvSpPr>
        <p:spPr/>
        <p:txBody>
          <a:bodyPr/>
          <a:lstStyle/>
          <a:p>
            <a:fld id="{4967BEA4-AAF4-47F8-9E45-F455A4DAD157}" type="datetimeFigureOut">
              <a:rPr lang="el-GR" smtClean="0"/>
              <a:t>7/10/2022</a:t>
            </a:fld>
            <a:endParaRPr lang="el-GR"/>
          </a:p>
        </p:txBody>
      </p:sp>
      <p:sp>
        <p:nvSpPr>
          <p:cNvPr id="6" name="Θέση υποσέλιδου 5">
            <a:extLst>
              <a:ext uri="{FF2B5EF4-FFF2-40B4-BE49-F238E27FC236}">
                <a16:creationId xmlns:a16="http://schemas.microsoft.com/office/drawing/2014/main" id="{3DD3357E-EFF7-428C-98C0-F7D847355E8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63DFBED-E97C-4020-A367-8AB9DC9EED62}"/>
              </a:ext>
            </a:extLst>
          </p:cNvPr>
          <p:cNvSpPr>
            <a:spLocks noGrp="1"/>
          </p:cNvSpPr>
          <p:nvPr>
            <p:ph type="sldNum" sz="quarter" idx="12"/>
          </p:nvPr>
        </p:nvSpPr>
        <p:spPr/>
        <p:txBody>
          <a:bodyPr/>
          <a:lstStyle/>
          <a:p>
            <a:fld id="{94F6B77E-4F2E-45E5-AE1C-9598E2724239}" type="slidenum">
              <a:rPr lang="el-GR" smtClean="0"/>
              <a:t>‹#›</a:t>
            </a:fld>
            <a:endParaRPr lang="el-GR"/>
          </a:p>
        </p:txBody>
      </p:sp>
    </p:spTree>
    <p:extLst>
      <p:ext uri="{BB962C8B-B14F-4D97-AF65-F5344CB8AC3E}">
        <p14:creationId xmlns:p14="http://schemas.microsoft.com/office/powerpoint/2010/main" val="217110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5BCC83F-8FB8-4B0A-A448-E19BFB718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4BF803A-7AB9-424A-97DC-7FE98708C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32F6C3E-4326-4FFD-9194-37E99AFDA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7BEA4-AAF4-47F8-9E45-F455A4DAD157}" type="datetimeFigureOut">
              <a:rPr lang="el-GR" smtClean="0"/>
              <a:t>7/10/2022</a:t>
            </a:fld>
            <a:endParaRPr lang="el-GR"/>
          </a:p>
        </p:txBody>
      </p:sp>
      <p:sp>
        <p:nvSpPr>
          <p:cNvPr id="5" name="Θέση υποσέλιδου 4">
            <a:extLst>
              <a:ext uri="{FF2B5EF4-FFF2-40B4-BE49-F238E27FC236}">
                <a16:creationId xmlns:a16="http://schemas.microsoft.com/office/drawing/2014/main" id="{0DFB53C5-B1AA-4A74-8D72-3B7FA0E0A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18E70E1-A038-4AC9-85F5-574AEF476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6B77E-4F2E-45E5-AE1C-9598E2724239}" type="slidenum">
              <a:rPr lang="el-GR" smtClean="0"/>
              <a:t>‹#›</a:t>
            </a:fld>
            <a:endParaRPr lang="el-GR"/>
          </a:p>
        </p:txBody>
      </p:sp>
    </p:spTree>
    <p:extLst>
      <p:ext uri="{BB962C8B-B14F-4D97-AF65-F5344CB8AC3E}">
        <p14:creationId xmlns:p14="http://schemas.microsoft.com/office/powerpoint/2010/main" val="40837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worldtourismexpo.gr/" TargetMode="External"/><Relationship Id="rId7" Type="http://schemas.openxmlformats.org/officeDocument/2006/relationships/hyperlink" Target="https://www.instagram.com/ttefoodfestival/"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facebook.com/thematictourismexpofoodfestival/?ref=pages_you_manag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14D7D2-1836-49B0-AACD-A7C3E1C7B89B}"/>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1DB4F884-A178-41CD-82ED-4890E1AC3853}"/>
              </a:ext>
            </a:extLst>
          </p:cNvPr>
          <p:cNvSpPr>
            <a:spLocks noGrp="1"/>
          </p:cNvSpPr>
          <p:nvPr>
            <p:ph type="subTitle" idx="1"/>
          </p:nvPr>
        </p:nvSpPr>
        <p:spPr/>
        <p:txBody>
          <a:bodyPr/>
          <a:lstStyle/>
          <a:p>
            <a:endParaRPr lang="el-GR"/>
          </a:p>
        </p:txBody>
      </p:sp>
      <p:pic>
        <p:nvPicPr>
          <p:cNvPr id="5" name="Εικόνα 4">
            <a:extLst>
              <a:ext uri="{FF2B5EF4-FFF2-40B4-BE49-F238E27FC236}">
                <a16:creationId xmlns:a16="http://schemas.microsoft.com/office/drawing/2014/main" id="{EA1D68E5-8139-406C-A0DB-D6A1E51BC1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276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456855-EBCE-4529-84C2-76CA9B918DA1}"/>
              </a:ext>
            </a:extLst>
          </p:cNvPr>
          <p:cNvSpPr>
            <a:spLocks noGrp="1"/>
          </p:cNvSpPr>
          <p:nvPr>
            <p:ph type="title"/>
          </p:nvPr>
        </p:nvSpPr>
        <p:spPr>
          <a:xfrm>
            <a:off x="156356" y="1381205"/>
            <a:ext cx="9551195" cy="614050"/>
          </a:xfrm>
        </p:spPr>
        <p:txBody>
          <a:bodyPr>
            <a:normAutofit fontScale="90000"/>
          </a:bodyPr>
          <a:lstStyle/>
          <a:p>
            <a:r>
              <a:rPr lang="el-GR" sz="4000" b="1" dirty="0">
                <a:solidFill>
                  <a:schemeClr val="accent6">
                    <a:lumMod val="50000"/>
                  </a:schemeClr>
                </a:solidFill>
              </a:rPr>
              <a:t>Γιατί να επισκεφθείτε την έκθεση</a:t>
            </a:r>
            <a:br>
              <a:rPr lang="el-GR" sz="4000" b="1" dirty="0">
                <a:solidFill>
                  <a:schemeClr val="accent6">
                    <a:lumMod val="50000"/>
                  </a:schemeClr>
                </a:solidFill>
              </a:rPr>
            </a:br>
            <a:br>
              <a:rPr lang="el-GR" sz="4000" dirty="0">
                <a:solidFill>
                  <a:srgbClr val="7030A0"/>
                </a:solidFill>
              </a:rPr>
            </a:br>
            <a:endParaRPr lang="el-GR" sz="4000" dirty="0">
              <a:solidFill>
                <a:srgbClr val="7030A0"/>
              </a:solidFill>
            </a:endParaRPr>
          </a:p>
        </p:txBody>
      </p:sp>
      <p:sp>
        <p:nvSpPr>
          <p:cNvPr id="6" name="Teardrop 7">
            <a:extLst>
              <a:ext uri="{FF2B5EF4-FFF2-40B4-BE49-F238E27FC236}">
                <a16:creationId xmlns:a16="http://schemas.microsoft.com/office/drawing/2014/main" id="{A25538A2-6CC8-45C9-A603-651BDF80B96E}"/>
              </a:ext>
            </a:extLst>
          </p:cNvPr>
          <p:cNvSpPr/>
          <p:nvPr/>
        </p:nvSpPr>
        <p:spPr>
          <a:xfrm rot="2700000">
            <a:off x="8984086" y="2757857"/>
            <a:ext cx="2043551" cy="2043551"/>
          </a:xfrm>
          <a:prstGeom prst="teardrop">
            <a:avLst/>
          </a:prstGeom>
          <a:solidFill>
            <a:schemeClr val="accent6">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8">
            <a:extLst>
              <a:ext uri="{FF2B5EF4-FFF2-40B4-BE49-F238E27FC236}">
                <a16:creationId xmlns:a16="http://schemas.microsoft.com/office/drawing/2014/main" id="{2251497D-C624-40A3-BF4C-4DCE064C915F}"/>
              </a:ext>
            </a:extLst>
          </p:cNvPr>
          <p:cNvSpPr/>
          <p:nvPr/>
        </p:nvSpPr>
        <p:spPr>
          <a:xfrm>
            <a:off x="9063508" y="2851645"/>
            <a:ext cx="1839196" cy="1839196"/>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8" name="Teardrop 10">
            <a:extLst>
              <a:ext uri="{FF2B5EF4-FFF2-40B4-BE49-F238E27FC236}">
                <a16:creationId xmlns:a16="http://schemas.microsoft.com/office/drawing/2014/main" id="{D6C9488B-BDC2-411C-98E1-CA4B7DAC6DED}"/>
              </a:ext>
            </a:extLst>
          </p:cNvPr>
          <p:cNvSpPr/>
          <p:nvPr/>
        </p:nvSpPr>
        <p:spPr>
          <a:xfrm rot="2700000">
            <a:off x="6262651" y="2822543"/>
            <a:ext cx="2043551" cy="2043551"/>
          </a:xfrm>
          <a:prstGeom prst="teardrop">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11">
            <a:extLst>
              <a:ext uri="{FF2B5EF4-FFF2-40B4-BE49-F238E27FC236}">
                <a16:creationId xmlns:a16="http://schemas.microsoft.com/office/drawing/2014/main" id="{060D41CF-07BE-4162-A720-43D8B6D3178F}"/>
              </a:ext>
            </a:extLst>
          </p:cNvPr>
          <p:cNvSpPr/>
          <p:nvPr/>
        </p:nvSpPr>
        <p:spPr>
          <a:xfrm>
            <a:off x="6342318" y="2924720"/>
            <a:ext cx="1839196" cy="1839196"/>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0" name="Teardrop 13">
            <a:extLst>
              <a:ext uri="{FF2B5EF4-FFF2-40B4-BE49-F238E27FC236}">
                <a16:creationId xmlns:a16="http://schemas.microsoft.com/office/drawing/2014/main" id="{AB2B1C9E-79BF-4815-84AF-8272C54ABB9E}"/>
              </a:ext>
            </a:extLst>
          </p:cNvPr>
          <p:cNvSpPr/>
          <p:nvPr/>
        </p:nvSpPr>
        <p:spPr>
          <a:xfrm rot="2700000">
            <a:off x="3650428" y="2822543"/>
            <a:ext cx="2043551" cy="2043551"/>
          </a:xfrm>
          <a:prstGeom prst="teardrop">
            <a:avLst/>
          </a:prstGeom>
          <a:solidFill>
            <a:schemeClr val="accent2">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50000"/>
                </a:schemeClr>
              </a:solidFill>
            </a:endParaRPr>
          </a:p>
        </p:txBody>
      </p:sp>
      <p:sp>
        <p:nvSpPr>
          <p:cNvPr id="11" name="Oval 14">
            <a:extLst>
              <a:ext uri="{FF2B5EF4-FFF2-40B4-BE49-F238E27FC236}">
                <a16:creationId xmlns:a16="http://schemas.microsoft.com/office/drawing/2014/main" id="{E16E5139-C276-45A1-BE6D-A94052E1AE15}"/>
              </a:ext>
            </a:extLst>
          </p:cNvPr>
          <p:cNvSpPr/>
          <p:nvPr/>
        </p:nvSpPr>
        <p:spPr>
          <a:xfrm>
            <a:off x="3752201" y="2924720"/>
            <a:ext cx="1839196" cy="1839196"/>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8" name="TextBox 17">
            <a:extLst>
              <a:ext uri="{FF2B5EF4-FFF2-40B4-BE49-F238E27FC236}">
                <a16:creationId xmlns:a16="http://schemas.microsoft.com/office/drawing/2014/main" id="{1C39E262-FFF6-45D4-96F5-41A4D87E3D3B}"/>
              </a:ext>
            </a:extLst>
          </p:cNvPr>
          <p:cNvSpPr txBox="1"/>
          <p:nvPr/>
        </p:nvSpPr>
        <p:spPr>
          <a:xfrm>
            <a:off x="3777153" y="3548905"/>
            <a:ext cx="1728192" cy="646331"/>
          </a:xfrm>
          <a:prstGeom prst="rect">
            <a:avLst/>
          </a:prstGeom>
          <a:noFill/>
        </p:spPr>
        <p:txBody>
          <a:bodyPr wrap="square" rtlCol="0">
            <a:spAutoFit/>
          </a:bodyPr>
          <a:lstStyle/>
          <a:p>
            <a:pPr algn="ctr"/>
            <a:r>
              <a:rPr lang="el-GR" altLang="ko-KR" sz="1200" dirty="0">
                <a:solidFill>
                  <a:schemeClr val="tx1">
                    <a:lumMod val="75000"/>
                    <a:lumOff val="25000"/>
                  </a:schemeClr>
                </a:solidFill>
              </a:rPr>
              <a:t>Να γνωρίσουν ξενοδοχεία, καταλύματα, δυνατότητες διαμονής</a:t>
            </a:r>
            <a:r>
              <a:rPr lang="en-US" altLang="ko-KR" sz="1200" dirty="0">
                <a:solidFill>
                  <a:schemeClr val="tx1">
                    <a:lumMod val="75000"/>
                    <a:lumOff val="25000"/>
                  </a:schemeClr>
                </a:solidFill>
              </a:rPr>
              <a:t>.</a:t>
            </a:r>
          </a:p>
        </p:txBody>
      </p:sp>
      <p:sp>
        <p:nvSpPr>
          <p:cNvPr id="21" name="TextBox 20">
            <a:extLst>
              <a:ext uri="{FF2B5EF4-FFF2-40B4-BE49-F238E27FC236}">
                <a16:creationId xmlns:a16="http://schemas.microsoft.com/office/drawing/2014/main" id="{8188C610-05A4-454E-9D7F-69321FDC8012}"/>
              </a:ext>
            </a:extLst>
          </p:cNvPr>
          <p:cNvSpPr txBox="1"/>
          <p:nvPr/>
        </p:nvSpPr>
        <p:spPr>
          <a:xfrm>
            <a:off x="6397820" y="3379960"/>
            <a:ext cx="1728192" cy="1015663"/>
          </a:xfrm>
          <a:prstGeom prst="rect">
            <a:avLst/>
          </a:prstGeom>
          <a:noFill/>
        </p:spPr>
        <p:txBody>
          <a:bodyPr wrap="square" rtlCol="0">
            <a:spAutoFit/>
          </a:bodyPr>
          <a:lstStyle/>
          <a:p>
            <a:pPr algn="ctr"/>
            <a:r>
              <a:rPr lang="el-GR" altLang="ko-KR" sz="1200" dirty="0">
                <a:solidFill>
                  <a:schemeClr val="tx1">
                    <a:lumMod val="75000"/>
                    <a:lumOff val="25000"/>
                  </a:schemeClr>
                </a:solidFill>
              </a:rPr>
              <a:t>Να ενημερωθούν για τις θεματικές μορφές τουρισμού που έχουν αναπτυχθεί σε όλη την Ελλάδα</a:t>
            </a:r>
            <a:r>
              <a:rPr lang="en-US" altLang="ko-KR" sz="1200" dirty="0">
                <a:solidFill>
                  <a:schemeClr val="tx1">
                    <a:lumMod val="75000"/>
                    <a:lumOff val="25000"/>
                  </a:schemeClr>
                </a:solidFill>
              </a:rPr>
              <a:t>.</a:t>
            </a:r>
          </a:p>
        </p:txBody>
      </p:sp>
      <p:sp>
        <p:nvSpPr>
          <p:cNvPr id="24" name="TextBox 23">
            <a:extLst>
              <a:ext uri="{FF2B5EF4-FFF2-40B4-BE49-F238E27FC236}">
                <a16:creationId xmlns:a16="http://schemas.microsoft.com/office/drawing/2014/main" id="{9D43A291-2828-47DA-AFCB-2CD1F2C993A3}"/>
              </a:ext>
            </a:extLst>
          </p:cNvPr>
          <p:cNvSpPr txBox="1"/>
          <p:nvPr/>
        </p:nvSpPr>
        <p:spPr>
          <a:xfrm>
            <a:off x="9119010" y="3263411"/>
            <a:ext cx="1728192" cy="1015663"/>
          </a:xfrm>
          <a:prstGeom prst="rect">
            <a:avLst/>
          </a:prstGeom>
          <a:noFill/>
        </p:spPr>
        <p:txBody>
          <a:bodyPr wrap="square" rtlCol="0">
            <a:spAutoFit/>
          </a:bodyPr>
          <a:lstStyle/>
          <a:p>
            <a:pPr algn="ctr"/>
            <a:r>
              <a:rPr lang="el-GR" altLang="ko-KR" sz="1200" dirty="0">
                <a:solidFill>
                  <a:schemeClr val="tx1">
                    <a:lumMod val="75000"/>
                    <a:lumOff val="25000"/>
                  </a:schemeClr>
                </a:solidFill>
              </a:rPr>
              <a:t>Να γευτούν παραδοσιακά προϊόντα, εδέσματα και ποτά που παράγονται στην επικράτεια</a:t>
            </a:r>
            <a:endParaRPr lang="en-US" altLang="ko-KR" sz="1200" dirty="0">
              <a:solidFill>
                <a:schemeClr val="tx1">
                  <a:lumMod val="75000"/>
                  <a:lumOff val="25000"/>
                </a:schemeClr>
              </a:solidFill>
            </a:endParaRPr>
          </a:p>
        </p:txBody>
      </p:sp>
      <p:sp>
        <p:nvSpPr>
          <p:cNvPr id="28" name="Teardrop 13">
            <a:extLst>
              <a:ext uri="{FF2B5EF4-FFF2-40B4-BE49-F238E27FC236}">
                <a16:creationId xmlns:a16="http://schemas.microsoft.com/office/drawing/2014/main" id="{256AAF4F-D8E0-4188-B8DF-CA8D6989C729}"/>
              </a:ext>
            </a:extLst>
          </p:cNvPr>
          <p:cNvSpPr/>
          <p:nvPr/>
        </p:nvSpPr>
        <p:spPr>
          <a:xfrm rot="2700000">
            <a:off x="996495" y="2775475"/>
            <a:ext cx="2043551" cy="2043551"/>
          </a:xfrm>
          <a:prstGeom prst="teardrop">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Oval 14">
            <a:extLst>
              <a:ext uri="{FF2B5EF4-FFF2-40B4-BE49-F238E27FC236}">
                <a16:creationId xmlns:a16="http://schemas.microsoft.com/office/drawing/2014/main" id="{086CEA6D-3095-48D0-839B-4F321DD65BCB}"/>
              </a:ext>
            </a:extLst>
          </p:cNvPr>
          <p:cNvSpPr/>
          <p:nvPr/>
        </p:nvSpPr>
        <p:spPr>
          <a:xfrm>
            <a:off x="1119528" y="2877652"/>
            <a:ext cx="1839196" cy="1839196"/>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32" name="TextBox 31">
            <a:extLst>
              <a:ext uri="{FF2B5EF4-FFF2-40B4-BE49-F238E27FC236}">
                <a16:creationId xmlns:a16="http://schemas.microsoft.com/office/drawing/2014/main" id="{FFD821B9-4AFD-4838-A3FF-6E73590EBA2F}"/>
              </a:ext>
            </a:extLst>
          </p:cNvPr>
          <p:cNvSpPr txBox="1"/>
          <p:nvPr/>
        </p:nvSpPr>
        <p:spPr>
          <a:xfrm>
            <a:off x="1132162" y="3379960"/>
            <a:ext cx="1728192" cy="1015663"/>
          </a:xfrm>
          <a:prstGeom prst="rect">
            <a:avLst/>
          </a:prstGeom>
          <a:noFill/>
        </p:spPr>
        <p:txBody>
          <a:bodyPr wrap="square" rtlCol="0">
            <a:spAutoFit/>
          </a:bodyPr>
          <a:lstStyle/>
          <a:p>
            <a:pPr algn="ctr"/>
            <a:r>
              <a:rPr lang="el-GR" altLang="ko-KR" sz="1200" dirty="0">
                <a:solidFill>
                  <a:schemeClr val="tx1">
                    <a:lumMod val="75000"/>
                    <a:lumOff val="25000"/>
                  </a:schemeClr>
                </a:solidFill>
                <a:cs typeface="Calibri" pitchFamily="34" charset="0"/>
              </a:rPr>
              <a:t>Να έρθουν σε επαφή με όλους τους τουριστικούς προορισμούς της χώρας, αλλά και με πολλούς του εξωτερικού</a:t>
            </a:r>
            <a:endParaRPr lang="ko-KR" altLang="en-US" sz="1200" dirty="0">
              <a:solidFill>
                <a:schemeClr val="tx1">
                  <a:lumMod val="75000"/>
                  <a:lumOff val="25000"/>
                </a:schemeClr>
              </a:solidFill>
              <a:cs typeface="Calibri" pitchFamily="34" charset="0"/>
            </a:endParaRPr>
          </a:p>
        </p:txBody>
      </p:sp>
      <p:sp>
        <p:nvSpPr>
          <p:cNvPr id="40" name="Ορθογώνιο 39">
            <a:extLst>
              <a:ext uri="{FF2B5EF4-FFF2-40B4-BE49-F238E27FC236}">
                <a16:creationId xmlns:a16="http://schemas.microsoft.com/office/drawing/2014/main" id="{1F5C0D3C-6D10-43F8-A2AD-AF3B6D9B219D}"/>
              </a:ext>
            </a:extLst>
          </p:cNvPr>
          <p:cNvSpPr/>
          <p:nvPr/>
        </p:nvSpPr>
        <p:spPr>
          <a:xfrm>
            <a:off x="1113262" y="1389106"/>
            <a:ext cx="5836919" cy="369332"/>
          </a:xfrm>
          <a:prstGeom prst="rect">
            <a:avLst/>
          </a:prstGeom>
        </p:spPr>
        <p:txBody>
          <a:bodyPr wrap="none">
            <a:spAutoFit/>
          </a:bodyPr>
          <a:lstStyle/>
          <a:p>
            <a:r>
              <a:rPr lang="el-GR" b="1" dirty="0">
                <a:solidFill>
                  <a:schemeClr val="accent6">
                    <a:lumMod val="50000"/>
                  </a:schemeClr>
                </a:solidFill>
              </a:rPr>
              <a:t>Οι επισκέπτες κατά την διάρκεια της έκθεσης θα μπορούν:</a:t>
            </a:r>
          </a:p>
        </p:txBody>
      </p:sp>
      <p:pic>
        <p:nvPicPr>
          <p:cNvPr id="3" name="Εικόνα 2">
            <a:extLst>
              <a:ext uri="{FF2B5EF4-FFF2-40B4-BE49-F238E27FC236}">
                <a16:creationId xmlns:a16="http://schemas.microsoft.com/office/drawing/2014/main" id="{9972886E-7811-49EB-8FEB-8C9416DCE290}"/>
              </a:ext>
            </a:extLst>
          </p:cNvPr>
          <p:cNvPicPr>
            <a:picLocks noChangeAspect="1"/>
          </p:cNvPicPr>
          <p:nvPr/>
        </p:nvPicPr>
        <p:blipFill>
          <a:blip r:embed="rId2"/>
          <a:stretch>
            <a:fillRect/>
          </a:stretch>
        </p:blipFill>
        <p:spPr>
          <a:xfrm>
            <a:off x="10147728" y="301038"/>
            <a:ext cx="1627773" cy="987638"/>
          </a:xfrm>
          <a:prstGeom prst="rect">
            <a:avLst/>
          </a:prstGeom>
        </p:spPr>
      </p:pic>
    </p:spTree>
    <p:extLst>
      <p:ext uri="{BB962C8B-B14F-4D97-AF65-F5344CB8AC3E}">
        <p14:creationId xmlns:p14="http://schemas.microsoft.com/office/powerpoint/2010/main" val="43509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275DF7-E37E-470C-A4EF-579B9216AEBD}"/>
              </a:ext>
            </a:extLst>
          </p:cNvPr>
          <p:cNvSpPr>
            <a:spLocks noGrp="1"/>
          </p:cNvSpPr>
          <p:nvPr>
            <p:ph type="title"/>
          </p:nvPr>
        </p:nvSpPr>
        <p:spPr>
          <a:xfrm>
            <a:off x="2118918" y="286815"/>
            <a:ext cx="7830425" cy="1325563"/>
          </a:xfrm>
        </p:spPr>
        <p:txBody>
          <a:bodyPr/>
          <a:lstStyle/>
          <a:p>
            <a:r>
              <a:rPr lang="el-GR" b="1" dirty="0">
                <a:solidFill>
                  <a:schemeClr val="accent6">
                    <a:lumMod val="50000"/>
                  </a:schemeClr>
                </a:solidFill>
              </a:rPr>
              <a:t>10+1 Λόγοι για να συμμετέχετε στην έκθεση TTE Food &amp; </a:t>
            </a:r>
            <a:r>
              <a:rPr lang="el-GR" b="1" dirty="0" err="1">
                <a:solidFill>
                  <a:schemeClr val="accent6">
                    <a:lumMod val="50000"/>
                  </a:schemeClr>
                </a:solidFill>
              </a:rPr>
              <a:t>Festiva</a:t>
            </a:r>
            <a:r>
              <a:rPr lang="en-US" b="1" dirty="0">
                <a:solidFill>
                  <a:schemeClr val="accent6">
                    <a:lumMod val="50000"/>
                  </a:schemeClr>
                </a:solidFill>
              </a:rPr>
              <a:t>l</a:t>
            </a:r>
            <a:endParaRPr lang="el-GR" dirty="0">
              <a:solidFill>
                <a:schemeClr val="accent6">
                  <a:lumMod val="50000"/>
                </a:schemeClr>
              </a:solidFill>
            </a:endParaRPr>
          </a:p>
        </p:txBody>
      </p:sp>
      <p:sp>
        <p:nvSpPr>
          <p:cNvPr id="3" name="Θέση περιεχομένου 2">
            <a:extLst>
              <a:ext uri="{FF2B5EF4-FFF2-40B4-BE49-F238E27FC236}">
                <a16:creationId xmlns:a16="http://schemas.microsoft.com/office/drawing/2014/main" id="{D3D99F17-E357-4034-9436-0E8669206947}"/>
              </a:ext>
            </a:extLst>
          </p:cNvPr>
          <p:cNvSpPr>
            <a:spLocks noGrp="1"/>
          </p:cNvSpPr>
          <p:nvPr>
            <p:ph idx="1"/>
          </p:nvPr>
        </p:nvSpPr>
        <p:spPr>
          <a:xfrm>
            <a:off x="276837" y="1825624"/>
            <a:ext cx="11677475" cy="4927513"/>
          </a:xfrm>
        </p:spPr>
        <p:txBody>
          <a:bodyPr>
            <a:normAutofit fontScale="47500" lnSpcReduction="20000"/>
          </a:bodyPr>
          <a:lstStyle/>
          <a:p>
            <a:pPr>
              <a:buFont typeface="Courier New" panose="02070309020205020404" pitchFamily="49" charset="0"/>
              <a:buChar char="o"/>
            </a:pPr>
            <a:r>
              <a:rPr lang="el-GR" dirty="0"/>
              <a:t>H</a:t>
            </a:r>
            <a:r>
              <a:rPr lang="el-GR" b="1" dirty="0">
                <a:solidFill>
                  <a:schemeClr val="accent2">
                    <a:lumMod val="75000"/>
                  </a:schemeClr>
                </a:solidFill>
              </a:rPr>
              <a:t> TTE &amp; Food Festival </a:t>
            </a:r>
            <a:r>
              <a:rPr lang="el-GR" dirty="0"/>
              <a:t>είναι σημαντική έκθεση που θέλει να προβάλει τον θεματικό τουρισμό από όλη την Ελλάδα, σημαντικό κομμάτι στην έκθεση έχει η γαστρονομία με παραδοσιακά προϊόντα και ποτά οίνος – ούζο – τσίπουρο </a:t>
            </a:r>
            <a:r>
              <a:rPr lang="el-GR" dirty="0" err="1"/>
              <a:t>κλπ</a:t>
            </a:r>
            <a:r>
              <a:rPr lang="el-GR" dirty="0"/>
              <a:t>, που θα αναδείξει τις μικρές και μεσαίες επιχειρήσεις από όλη την Ελλάδα.</a:t>
            </a:r>
          </a:p>
          <a:p>
            <a:pPr>
              <a:buFont typeface="Courier New" panose="02070309020205020404" pitchFamily="49" charset="0"/>
              <a:buChar char="o"/>
            </a:pPr>
            <a:r>
              <a:rPr lang="el-GR" dirty="0"/>
              <a:t>H </a:t>
            </a:r>
            <a:r>
              <a:rPr lang="el-GR" b="1" dirty="0">
                <a:solidFill>
                  <a:schemeClr val="accent2">
                    <a:lumMod val="75000"/>
                  </a:schemeClr>
                </a:solidFill>
              </a:rPr>
              <a:t>TTE &amp; Food Festival </a:t>
            </a:r>
            <a:r>
              <a:rPr lang="el-GR" dirty="0"/>
              <a:t>έχει στόχο την εξωστρέφεια αλλά και το ελληνικό κοινό ώστε να αναδείξει όλο τον πλούτο από όλη την Ελλάδα καθώς και μορφές τουρισμού που μπορούν να συμβάλουν στις 365 μέρες τουρισμός.</a:t>
            </a:r>
          </a:p>
          <a:p>
            <a:pPr>
              <a:buFont typeface="Courier New" panose="02070309020205020404" pitchFamily="49" charset="0"/>
              <a:buChar char="o"/>
            </a:pPr>
            <a:r>
              <a:rPr lang="el-GR" dirty="0"/>
              <a:t>Την </a:t>
            </a:r>
            <a:r>
              <a:rPr lang="el-GR" b="1" dirty="0">
                <a:solidFill>
                  <a:schemeClr val="accent2">
                    <a:lumMod val="75000"/>
                  </a:schemeClr>
                </a:solidFill>
              </a:rPr>
              <a:t>TTE &amp; Food Festival </a:t>
            </a:r>
            <a:r>
              <a:rPr lang="el-GR" dirty="0"/>
              <a:t>την αγκαλιάζουν από την αρχή Υπουργεία , Φορείς του τουρισμού που έχουν δώσει την Αιγίδα σε αυτήν την σημαντική προσπάθεια</a:t>
            </a:r>
          </a:p>
          <a:p>
            <a:pPr>
              <a:buFont typeface="Courier New" panose="02070309020205020404" pitchFamily="49" charset="0"/>
              <a:buChar char="o"/>
            </a:pPr>
            <a:r>
              <a:rPr lang="el-GR" dirty="0"/>
              <a:t>Στην</a:t>
            </a:r>
            <a:r>
              <a:rPr lang="en-US" dirty="0"/>
              <a:t> </a:t>
            </a:r>
            <a:r>
              <a:rPr lang="en-US" b="1" dirty="0">
                <a:solidFill>
                  <a:schemeClr val="accent2">
                    <a:lumMod val="75000"/>
                  </a:schemeClr>
                </a:solidFill>
              </a:rPr>
              <a:t>TTE &amp; Food Festival </a:t>
            </a:r>
            <a:r>
              <a:rPr lang="el-GR" dirty="0"/>
              <a:t>στόχος είναι</a:t>
            </a:r>
            <a:r>
              <a:rPr lang="en-US" dirty="0"/>
              <a:t>: </a:t>
            </a:r>
            <a:endParaRPr lang="el-GR" dirty="0"/>
          </a:p>
          <a:p>
            <a:pPr marL="457200" lvl="1" indent="0">
              <a:buNone/>
            </a:pPr>
            <a:r>
              <a:rPr lang="el-GR" dirty="0"/>
              <a:t>α) να επισκεφθούν ξένοι αντιπρόσωποι αγοραστές, επιχειρήσεις που μπορούν να συνεργαστούν με όλες αυτές τις εταιρίες που θα βρίσκονται στην έκθεση,</a:t>
            </a:r>
          </a:p>
          <a:p>
            <a:pPr marL="457200" lvl="1" indent="0">
              <a:buNone/>
            </a:pPr>
            <a:r>
              <a:rPr lang="el-GR" dirty="0"/>
              <a:t>β) η ανάδειξη των προϊόντων από τους παραγωγούς από όλη την Ελλάδα και </a:t>
            </a:r>
          </a:p>
          <a:p>
            <a:pPr marL="457200" lvl="1" indent="0">
              <a:buNone/>
            </a:pPr>
            <a:r>
              <a:rPr lang="el-GR" dirty="0"/>
              <a:t>γ) να επισκεφθούν την έκθεση επισκέπτες αγοραστές θεματικού τουρισμού.</a:t>
            </a:r>
          </a:p>
          <a:p>
            <a:pPr>
              <a:buFont typeface="Courier New" panose="02070309020205020404" pitchFamily="49" charset="0"/>
              <a:buChar char="o"/>
            </a:pPr>
            <a:r>
              <a:rPr lang="el-GR" dirty="0"/>
              <a:t>Στην </a:t>
            </a:r>
            <a:r>
              <a:rPr lang="el-GR" b="1" dirty="0">
                <a:solidFill>
                  <a:schemeClr val="accent2">
                    <a:lumMod val="75000"/>
                  </a:schemeClr>
                </a:solidFill>
              </a:rPr>
              <a:t>TTE &amp; Food Festival </a:t>
            </a:r>
            <a:r>
              <a:rPr lang="el-GR" dirty="0"/>
              <a:t>θα παρουσιαστούν όλες οι ενότητες του θεματικού τουρισμού</a:t>
            </a:r>
          </a:p>
          <a:p>
            <a:pPr>
              <a:buFont typeface="Courier New" panose="02070309020205020404" pitchFamily="49" charset="0"/>
              <a:buChar char="o"/>
            </a:pPr>
            <a:r>
              <a:rPr lang="el-GR" dirty="0"/>
              <a:t>Στην </a:t>
            </a:r>
            <a:r>
              <a:rPr lang="el-GR" b="1" dirty="0">
                <a:solidFill>
                  <a:schemeClr val="accent2">
                    <a:lumMod val="75000"/>
                  </a:schemeClr>
                </a:solidFill>
              </a:rPr>
              <a:t>TTE &amp; Food Festival </a:t>
            </a:r>
            <a:r>
              <a:rPr lang="el-GR" dirty="0"/>
              <a:t>θα πραγματοποιηθεί παγκόσμιο συνέδριο για το θεματικό τουρισμό που θα περιλαμβάνει εξειδικευμένα workshop, καθώς και γαστρονομικές γευσιγνωσίες από διάφορες περιοχές της Ελλάδας με σημαντικούς αναγνωρισμένους μάγειρες.</a:t>
            </a:r>
          </a:p>
          <a:p>
            <a:pPr>
              <a:buFont typeface="Courier New" panose="02070309020205020404" pitchFamily="49" charset="0"/>
              <a:buChar char="o"/>
            </a:pPr>
            <a:r>
              <a:rPr lang="el-GR" dirty="0"/>
              <a:t>Στην </a:t>
            </a:r>
            <a:r>
              <a:rPr lang="el-GR" b="1" dirty="0">
                <a:solidFill>
                  <a:schemeClr val="accent2">
                    <a:lumMod val="75000"/>
                  </a:schemeClr>
                </a:solidFill>
              </a:rPr>
              <a:t>TTE &amp; Food Festival </a:t>
            </a:r>
            <a:r>
              <a:rPr lang="el-GR" dirty="0"/>
              <a:t>θα γίνουν συναντήσεις από επιχειρηματίες του κλάδου μιας και έχουν κληθεί εμπορικοί επισκέπτες από Ελλάδα και εξωτερικό, είτε από τον θεματικό τουρισμό, αλλά και την γαστρονομία και τον οίνο.</a:t>
            </a:r>
          </a:p>
          <a:p>
            <a:pPr>
              <a:buFont typeface="Courier New" panose="02070309020205020404" pitchFamily="49" charset="0"/>
              <a:buChar char="o"/>
            </a:pPr>
            <a:r>
              <a:rPr lang="el-GR" dirty="0"/>
              <a:t>Την </a:t>
            </a:r>
            <a:r>
              <a:rPr lang="el-GR" b="1" dirty="0">
                <a:solidFill>
                  <a:schemeClr val="accent2">
                    <a:lumMod val="75000"/>
                  </a:schemeClr>
                </a:solidFill>
              </a:rPr>
              <a:t>TTE &amp; Food Festival </a:t>
            </a:r>
            <a:r>
              <a:rPr lang="el-GR" dirty="0"/>
              <a:t>θα την καλύψουν περισσότεροι από 100 χορηγοί επικοινωνίας από όλη την Ελλάδα και θα λειτουργήσει online T</a:t>
            </a:r>
            <a:r>
              <a:rPr lang="en-US" dirty="0"/>
              <a:t>V</a:t>
            </a:r>
            <a:r>
              <a:rPr lang="el-GR" dirty="0"/>
              <a:t>, όπου οι επιχειρήσεις θα μπορούν να δώσουν συνεντεύξεις καθ’ όλη την διάρκεια της έκθεσης. Η TTE &amp; Food Festival ήδη έχει εξασφαλίσει δεκάδες Χορηγούς Επικοινωνίας από την Ελλάδα και το Εξωτερικό</a:t>
            </a:r>
          </a:p>
          <a:p>
            <a:pPr>
              <a:buFont typeface="Courier New" panose="02070309020205020404" pitchFamily="49" charset="0"/>
              <a:buChar char="o"/>
            </a:pPr>
            <a:r>
              <a:rPr lang="el-GR" dirty="0"/>
              <a:t>Στο χώρο της </a:t>
            </a:r>
            <a:r>
              <a:rPr lang="el-GR" b="1" dirty="0">
                <a:solidFill>
                  <a:schemeClr val="accent2">
                    <a:lumMod val="75000"/>
                  </a:schemeClr>
                </a:solidFill>
              </a:rPr>
              <a:t>TTE &amp; Food Festival </a:t>
            </a:r>
            <a:r>
              <a:rPr lang="el-GR" dirty="0"/>
              <a:t>θα προβάλλονται με επαγγελματικό τρόπο οι εκθέτες μέσω Internet – Οδηγό της Έκθεσης και </a:t>
            </a:r>
            <a:r>
              <a:rPr lang="el-GR" dirty="0" err="1"/>
              <a:t>Newsletter</a:t>
            </a:r>
            <a:r>
              <a:rPr lang="el-GR" dirty="0"/>
              <a:t> που αποστέλλονται σε 100.000 δυνητικούς πελάτες.</a:t>
            </a:r>
          </a:p>
          <a:p>
            <a:pPr>
              <a:buFont typeface="Courier New" panose="02070309020205020404" pitchFamily="49" charset="0"/>
              <a:buChar char="o"/>
            </a:pPr>
            <a:r>
              <a:rPr lang="el-GR" dirty="0"/>
              <a:t>Την </a:t>
            </a:r>
            <a:r>
              <a:rPr lang="el-GR" b="1" dirty="0">
                <a:solidFill>
                  <a:schemeClr val="accent2">
                    <a:lumMod val="75000"/>
                  </a:schemeClr>
                </a:solidFill>
              </a:rPr>
              <a:t>TTE &amp; Food Festival </a:t>
            </a:r>
            <a:r>
              <a:rPr lang="el-GR" dirty="0"/>
              <a:t>θα επισκεφθούν δεκάδες Έλληνες και ξένοι δημοσιογράφοι και </a:t>
            </a:r>
            <a:r>
              <a:rPr lang="el-GR" dirty="0" err="1"/>
              <a:t>bloggers</a:t>
            </a:r>
            <a:r>
              <a:rPr lang="el-GR" dirty="0"/>
              <a:t> που σε ειδικά διαμορφωμένο χώρο θα μεταδίδουν όλη την ροή της έκθεσης. </a:t>
            </a:r>
          </a:p>
          <a:p>
            <a:pPr>
              <a:buFont typeface="Courier New" panose="02070309020205020404" pitchFamily="49" charset="0"/>
              <a:buChar char="o"/>
            </a:pPr>
            <a:r>
              <a:rPr lang="el-GR" dirty="0"/>
              <a:t>Σημαντικό διαφημιστικό πρόγραμμα από τώρα σε ΜΜΕ που θα προσελκύσει χιλιάδες κόσμο στην έκθεση μας</a:t>
            </a:r>
          </a:p>
          <a:p>
            <a:endParaRPr lang="el-GR" dirty="0"/>
          </a:p>
        </p:txBody>
      </p:sp>
      <p:pic>
        <p:nvPicPr>
          <p:cNvPr id="4" name="Εικόνα 3">
            <a:extLst>
              <a:ext uri="{FF2B5EF4-FFF2-40B4-BE49-F238E27FC236}">
                <a16:creationId xmlns:a16="http://schemas.microsoft.com/office/drawing/2014/main" id="{0FF54F6F-5181-4348-8B59-4ECF7FD6B6CC}"/>
              </a:ext>
            </a:extLst>
          </p:cNvPr>
          <p:cNvPicPr>
            <a:picLocks noChangeAspect="1"/>
          </p:cNvPicPr>
          <p:nvPr/>
        </p:nvPicPr>
        <p:blipFill>
          <a:blip r:embed="rId2"/>
          <a:stretch>
            <a:fillRect/>
          </a:stretch>
        </p:blipFill>
        <p:spPr>
          <a:xfrm>
            <a:off x="10181283" y="286815"/>
            <a:ext cx="1627773" cy="987638"/>
          </a:xfrm>
          <a:prstGeom prst="rect">
            <a:avLst/>
          </a:prstGeom>
        </p:spPr>
      </p:pic>
    </p:spTree>
    <p:extLst>
      <p:ext uri="{BB962C8B-B14F-4D97-AF65-F5344CB8AC3E}">
        <p14:creationId xmlns:p14="http://schemas.microsoft.com/office/powerpoint/2010/main" val="335862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C9158CC6-7ED5-44D6-A803-820F3EEC83F6}"/>
              </a:ext>
            </a:extLst>
          </p:cNvPr>
          <p:cNvSpPr>
            <a:spLocks noGrp="1"/>
          </p:cNvSpPr>
          <p:nvPr>
            <p:ph type="subTitle" idx="1"/>
          </p:nvPr>
        </p:nvSpPr>
        <p:spPr>
          <a:xfrm>
            <a:off x="5536733" y="1873905"/>
            <a:ext cx="5838739" cy="3553771"/>
          </a:xfrm>
        </p:spPr>
        <p:txBody>
          <a:bodyPr>
            <a:normAutofit/>
          </a:bodyPr>
          <a:lstStyle/>
          <a:p>
            <a:r>
              <a:rPr lang="el-GR" sz="2800" b="1" dirty="0">
                <a:solidFill>
                  <a:schemeClr val="accent6">
                    <a:lumMod val="50000"/>
                  </a:schemeClr>
                </a:solidFill>
              </a:rPr>
              <a:t>Η </a:t>
            </a:r>
            <a:r>
              <a:rPr lang="el-GR" sz="2800" b="1" dirty="0">
                <a:solidFill>
                  <a:schemeClr val="accent2">
                    <a:lumMod val="75000"/>
                  </a:schemeClr>
                </a:solidFill>
              </a:rPr>
              <a:t>TTE &amp; Food Festival </a:t>
            </a:r>
            <a:r>
              <a:rPr lang="el-GR" sz="2800" b="1" dirty="0">
                <a:solidFill>
                  <a:schemeClr val="accent6">
                    <a:lumMod val="50000"/>
                  </a:schemeClr>
                </a:solidFill>
              </a:rPr>
              <a:t>είναι ο πρώτος σημαντικός τόπος συνάντησης επαγγελματιών και κοινού για το θεματικό τουρισμό, την γαστρονομία και τον οίνο στην</a:t>
            </a:r>
            <a:r>
              <a:rPr lang="el-GR" sz="2800" dirty="0">
                <a:solidFill>
                  <a:schemeClr val="accent6">
                    <a:lumMod val="50000"/>
                  </a:schemeClr>
                </a:solidFill>
              </a:rPr>
              <a:t> </a:t>
            </a:r>
            <a:r>
              <a:rPr lang="el-GR" sz="2800" b="1" dirty="0">
                <a:solidFill>
                  <a:schemeClr val="accent6">
                    <a:lumMod val="50000"/>
                  </a:schemeClr>
                </a:solidFill>
              </a:rPr>
              <a:t>Λαμία</a:t>
            </a:r>
            <a:r>
              <a:rPr lang="el-GR" sz="2800" dirty="0">
                <a:solidFill>
                  <a:schemeClr val="accent6">
                    <a:lumMod val="50000"/>
                  </a:schemeClr>
                </a:solidFill>
              </a:rPr>
              <a:t>.</a:t>
            </a:r>
          </a:p>
          <a:p>
            <a:endParaRPr lang="en-US" sz="2800" b="1" dirty="0">
              <a:solidFill>
                <a:schemeClr val="accent6">
                  <a:lumMod val="50000"/>
                </a:schemeClr>
              </a:solidFill>
            </a:endParaRPr>
          </a:p>
          <a:p>
            <a:r>
              <a:rPr lang="el-GR" sz="2800" b="1" i="1" u="sng" dirty="0">
                <a:solidFill>
                  <a:schemeClr val="accent6">
                    <a:lumMod val="50000"/>
                  </a:schemeClr>
                </a:solidFill>
              </a:rPr>
              <a:t>Η συνάντηση που δεν πρέπει να λείπετε!</a:t>
            </a:r>
            <a:endParaRPr lang="el-GR" sz="2800" i="1" u="sng" dirty="0">
              <a:solidFill>
                <a:schemeClr val="accent6">
                  <a:lumMod val="50000"/>
                </a:schemeClr>
              </a:solidFill>
            </a:endParaRPr>
          </a:p>
          <a:p>
            <a:endParaRPr lang="el-GR" sz="2800" dirty="0"/>
          </a:p>
        </p:txBody>
      </p:sp>
      <p:pic>
        <p:nvPicPr>
          <p:cNvPr id="5" name="Εικόνα 4">
            <a:extLst>
              <a:ext uri="{FF2B5EF4-FFF2-40B4-BE49-F238E27FC236}">
                <a16:creationId xmlns:a16="http://schemas.microsoft.com/office/drawing/2014/main" id="{03087502-EE3E-4FE0-A9A1-E3F6C9E91B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003" y="1873905"/>
            <a:ext cx="4852211" cy="2827500"/>
          </a:xfrm>
          <a:prstGeom prst="rect">
            <a:avLst/>
          </a:prstGeom>
        </p:spPr>
      </p:pic>
    </p:spTree>
    <p:extLst>
      <p:ext uri="{BB962C8B-B14F-4D97-AF65-F5344CB8AC3E}">
        <p14:creationId xmlns:p14="http://schemas.microsoft.com/office/powerpoint/2010/main" val="259678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008243-998F-4672-9229-57CF3986B9CF}"/>
              </a:ext>
            </a:extLst>
          </p:cNvPr>
          <p:cNvSpPr>
            <a:spLocks noGrp="1"/>
          </p:cNvSpPr>
          <p:nvPr>
            <p:ph type="title"/>
          </p:nvPr>
        </p:nvSpPr>
        <p:spPr>
          <a:xfrm>
            <a:off x="1281838" y="958901"/>
            <a:ext cx="10058400" cy="453844"/>
          </a:xfrm>
        </p:spPr>
        <p:txBody>
          <a:bodyPr>
            <a:normAutofit fontScale="90000"/>
          </a:bodyPr>
          <a:lstStyle/>
          <a:p>
            <a:r>
              <a:rPr lang="el-GR" sz="3200" b="1" dirty="0">
                <a:solidFill>
                  <a:schemeClr val="accent6">
                    <a:lumMod val="50000"/>
                  </a:schemeClr>
                </a:solidFill>
              </a:rPr>
              <a:t>Επισκεφθείτε την ιστοσελίδα και τα Social media της έκθεσης:</a:t>
            </a:r>
          </a:p>
        </p:txBody>
      </p:sp>
      <p:pic>
        <p:nvPicPr>
          <p:cNvPr id="4" name="Θέση περιεχομένου 3">
            <a:extLst>
              <a:ext uri="{FF2B5EF4-FFF2-40B4-BE49-F238E27FC236}">
                <a16:creationId xmlns:a16="http://schemas.microsoft.com/office/drawing/2014/main" id="{2359B9C6-9799-4B5D-90D8-D7F789BD3DD1}"/>
              </a:ext>
            </a:extLst>
          </p:cNvPr>
          <p:cNvPicPr>
            <a:picLocks noGrp="1" noChangeAspect="1"/>
          </p:cNvPicPr>
          <p:nvPr>
            <p:ph idx="1"/>
          </p:nvPr>
        </p:nvPicPr>
        <p:blipFill>
          <a:blip r:embed="rId2"/>
          <a:stretch>
            <a:fillRect/>
          </a:stretch>
        </p:blipFill>
        <p:spPr>
          <a:xfrm rot="19199703">
            <a:off x="1563841" y="2528877"/>
            <a:ext cx="2895851" cy="2505673"/>
          </a:xfrm>
          <a:prstGeom prst="rect">
            <a:avLst/>
          </a:prstGeom>
        </p:spPr>
      </p:pic>
      <p:grpSp>
        <p:nvGrpSpPr>
          <p:cNvPr id="6" name="Group 32">
            <a:extLst>
              <a:ext uri="{FF2B5EF4-FFF2-40B4-BE49-F238E27FC236}">
                <a16:creationId xmlns:a16="http://schemas.microsoft.com/office/drawing/2014/main" id="{B79767C7-4E8E-4349-B34D-C8165AFE314A}"/>
              </a:ext>
            </a:extLst>
          </p:cNvPr>
          <p:cNvGrpSpPr/>
          <p:nvPr/>
        </p:nvGrpSpPr>
        <p:grpSpPr>
          <a:xfrm>
            <a:off x="6551881" y="3108048"/>
            <a:ext cx="4098318" cy="543424"/>
            <a:chOff x="4862377" y="4246032"/>
            <a:chExt cx="1656184" cy="543424"/>
          </a:xfrm>
        </p:grpSpPr>
        <p:sp>
          <p:nvSpPr>
            <p:cNvPr id="7" name="TextBox 6">
              <a:extLst>
                <a:ext uri="{FF2B5EF4-FFF2-40B4-BE49-F238E27FC236}">
                  <a16:creationId xmlns:a16="http://schemas.microsoft.com/office/drawing/2014/main" id="{9EBFD8C6-CF7D-4D1F-B697-DA5A3CD0BBAC}"/>
                </a:ext>
              </a:extLst>
            </p:cNvPr>
            <p:cNvSpPr txBox="1"/>
            <p:nvPr/>
          </p:nvSpPr>
          <p:spPr>
            <a:xfrm>
              <a:off x="4862377" y="4512457"/>
              <a:ext cx="1656184"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hlinkClick r:id="rId3"/>
                </a:rPr>
                <a:t>www.tte.gr</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EB34C0D5-FDA5-46E7-8225-26D1E9C378A9}"/>
                </a:ext>
              </a:extLst>
            </p:cNvPr>
            <p:cNvSpPr txBox="1"/>
            <p:nvPr/>
          </p:nvSpPr>
          <p:spPr>
            <a:xfrm>
              <a:off x="4862377" y="4246032"/>
              <a:ext cx="1656184" cy="276999"/>
            </a:xfrm>
            <a:prstGeom prst="rect">
              <a:avLst/>
            </a:prstGeom>
            <a:noFill/>
          </p:spPr>
          <p:txBody>
            <a:bodyPr wrap="square" rtlCol="0" anchor="ctr">
              <a:spAutoFit/>
            </a:bodyPr>
            <a:lstStyle/>
            <a:p>
              <a:r>
                <a:rPr lang="en-US" altLang="ko-KR" sz="1200" b="1" dirty="0">
                  <a:solidFill>
                    <a:schemeClr val="tx1">
                      <a:lumMod val="75000"/>
                      <a:lumOff val="25000"/>
                    </a:schemeClr>
                  </a:solidFill>
                </a:rPr>
                <a:t>Website</a:t>
              </a:r>
            </a:p>
          </p:txBody>
        </p:sp>
      </p:grpSp>
      <p:grpSp>
        <p:nvGrpSpPr>
          <p:cNvPr id="9" name="Group 32">
            <a:extLst>
              <a:ext uri="{FF2B5EF4-FFF2-40B4-BE49-F238E27FC236}">
                <a16:creationId xmlns:a16="http://schemas.microsoft.com/office/drawing/2014/main" id="{E0815FE0-E3E2-49A4-A0CF-7DE54D588683}"/>
              </a:ext>
            </a:extLst>
          </p:cNvPr>
          <p:cNvGrpSpPr/>
          <p:nvPr/>
        </p:nvGrpSpPr>
        <p:grpSpPr>
          <a:xfrm>
            <a:off x="6551881" y="4002392"/>
            <a:ext cx="4098318" cy="738664"/>
            <a:chOff x="4862377" y="4235458"/>
            <a:chExt cx="1656184" cy="738664"/>
          </a:xfrm>
        </p:grpSpPr>
        <p:sp>
          <p:nvSpPr>
            <p:cNvPr id="10" name="TextBox 9">
              <a:extLst>
                <a:ext uri="{FF2B5EF4-FFF2-40B4-BE49-F238E27FC236}">
                  <a16:creationId xmlns:a16="http://schemas.microsoft.com/office/drawing/2014/main" id="{C4F16CAF-31F8-43D7-B975-8ADC72F6C52C}"/>
                </a:ext>
              </a:extLst>
            </p:cNvPr>
            <p:cNvSpPr txBox="1"/>
            <p:nvPr/>
          </p:nvSpPr>
          <p:spPr>
            <a:xfrm>
              <a:off x="4862377" y="4512457"/>
              <a:ext cx="165618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hlinkClick r:id="rId4"/>
                </a:rPr>
                <a:t>https://www.facebook.com/thematictourismexpofoodfestival/?ref=pages_you_manage</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6E44107F-3E8F-4902-8658-CF96189C3292}"/>
                </a:ext>
              </a:extLst>
            </p:cNvPr>
            <p:cNvSpPr txBox="1"/>
            <p:nvPr/>
          </p:nvSpPr>
          <p:spPr>
            <a:xfrm>
              <a:off x="4862377" y="4235458"/>
              <a:ext cx="1656184" cy="276999"/>
            </a:xfrm>
            <a:prstGeom prst="rect">
              <a:avLst/>
            </a:prstGeom>
            <a:noFill/>
          </p:spPr>
          <p:txBody>
            <a:bodyPr wrap="square" rtlCol="0" anchor="ctr">
              <a:spAutoFit/>
            </a:bodyPr>
            <a:lstStyle/>
            <a:p>
              <a:r>
                <a:rPr lang="en-US" altLang="ko-KR" sz="1200" b="1" dirty="0">
                  <a:solidFill>
                    <a:schemeClr val="tx1">
                      <a:lumMod val="75000"/>
                      <a:lumOff val="25000"/>
                    </a:schemeClr>
                  </a:solidFill>
                </a:rPr>
                <a:t>Facebook</a:t>
              </a:r>
            </a:p>
          </p:txBody>
        </p:sp>
      </p:grpSp>
      <p:pic>
        <p:nvPicPr>
          <p:cNvPr id="15" name="Εικόνα 14">
            <a:extLst>
              <a:ext uri="{FF2B5EF4-FFF2-40B4-BE49-F238E27FC236}">
                <a16:creationId xmlns:a16="http://schemas.microsoft.com/office/drawing/2014/main" id="{A44C9A5F-BCE3-4575-87F6-547E0603A947}"/>
              </a:ext>
            </a:extLst>
          </p:cNvPr>
          <p:cNvPicPr>
            <a:picLocks noChangeAspect="1"/>
          </p:cNvPicPr>
          <p:nvPr/>
        </p:nvPicPr>
        <p:blipFill>
          <a:blip r:embed="rId5"/>
          <a:stretch>
            <a:fillRect/>
          </a:stretch>
        </p:blipFill>
        <p:spPr>
          <a:xfrm>
            <a:off x="5809460" y="3108048"/>
            <a:ext cx="634039" cy="1347333"/>
          </a:xfrm>
          <a:prstGeom prst="rect">
            <a:avLst/>
          </a:prstGeom>
        </p:spPr>
      </p:pic>
      <p:pic>
        <p:nvPicPr>
          <p:cNvPr id="17" name="Εικόνα 16">
            <a:extLst>
              <a:ext uri="{FF2B5EF4-FFF2-40B4-BE49-F238E27FC236}">
                <a16:creationId xmlns:a16="http://schemas.microsoft.com/office/drawing/2014/main" id="{A4544175-25EE-4CF4-A704-1BC9C25FF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7780" y="4997459"/>
            <a:ext cx="455385" cy="455385"/>
          </a:xfrm>
          <a:prstGeom prst="rect">
            <a:avLst/>
          </a:prstGeom>
        </p:spPr>
      </p:pic>
      <p:sp>
        <p:nvSpPr>
          <p:cNvPr id="18" name="TextBox 17">
            <a:extLst>
              <a:ext uri="{FF2B5EF4-FFF2-40B4-BE49-F238E27FC236}">
                <a16:creationId xmlns:a16="http://schemas.microsoft.com/office/drawing/2014/main" id="{4A2A092C-E09D-4009-B301-98F6225A2925}"/>
              </a:ext>
            </a:extLst>
          </p:cNvPr>
          <p:cNvSpPr txBox="1"/>
          <p:nvPr/>
        </p:nvSpPr>
        <p:spPr>
          <a:xfrm>
            <a:off x="6551881" y="4942121"/>
            <a:ext cx="4098318" cy="461665"/>
          </a:xfrm>
          <a:prstGeom prst="rect">
            <a:avLst/>
          </a:prstGeom>
          <a:noFill/>
        </p:spPr>
        <p:txBody>
          <a:bodyPr wrap="square" rtlCol="0" anchor="ctr">
            <a:spAutoFit/>
          </a:bodyPr>
          <a:lstStyle/>
          <a:p>
            <a:r>
              <a:rPr lang="en-US" altLang="ko-KR" sz="1200" b="1" dirty="0">
                <a:solidFill>
                  <a:schemeClr val="tx1">
                    <a:lumMod val="75000"/>
                    <a:lumOff val="25000"/>
                  </a:schemeClr>
                </a:solidFill>
              </a:rPr>
              <a:t>Instagram</a:t>
            </a:r>
          </a:p>
          <a:p>
            <a:r>
              <a:rPr lang="en-US" altLang="ko-KR" sz="1200" dirty="0">
                <a:solidFill>
                  <a:schemeClr val="tx1">
                    <a:lumMod val="75000"/>
                    <a:lumOff val="25000"/>
                  </a:schemeClr>
                </a:solidFill>
                <a:hlinkClick r:id="rId7"/>
              </a:rPr>
              <a:t>https://www.instagram.com/ttefoodfestival/</a:t>
            </a:r>
            <a:r>
              <a:rPr lang="en-US" altLang="ko-KR" sz="1200" dirty="0">
                <a:solidFill>
                  <a:schemeClr val="tx1">
                    <a:lumMod val="75000"/>
                    <a:lumOff val="25000"/>
                  </a:schemeClr>
                </a:solidFill>
              </a:rPr>
              <a:t> </a:t>
            </a:r>
          </a:p>
        </p:txBody>
      </p:sp>
    </p:spTree>
    <p:extLst>
      <p:ext uri="{BB962C8B-B14F-4D97-AF65-F5344CB8AC3E}">
        <p14:creationId xmlns:p14="http://schemas.microsoft.com/office/powerpoint/2010/main" val="247205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9C3638-4085-40DC-A2B8-7392441F9CAB}"/>
              </a:ext>
            </a:extLst>
          </p:cNvPr>
          <p:cNvSpPr>
            <a:spLocks noGrp="1"/>
          </p:cNvSpPr>
          <p:nvPr>
            <p:ph type="title"/>
          </p:nvPr>
        </p:nvSpPr>
        <p:spPr>
          <a:xfrm>
            <a:off x="3596640" y="612396"/>
            <a:ext cx="4998720" cy="990740"/>
          </a:xfrm>
        </p:spPr>
        <p:txBody>
          <a:bodyPr/>
          <a:lstStyle/>
          <a:p>
            <a:r>
              <a:rPr lang="el-GR" b="1" dirty="0">
                <a:solidFill>
                  <a:schemeClr val="accent6">
                    <a:lumMod val="50000"/>
                  </a:schemeClr>
                </a:solidFill>
              </a:rPr>
              <a:t>ΣΑΣ ΕΥΧΑΡΙΣΤΟΥΜΕ </a:t>
            </a:r>
          </a:p>
        </p:txBody>
      </p:sp>
      <p:grpSp>
        <p:nvGrpSpPr>
          <p:cNvPr id="9" name="그룹 49">
            <a:extLst>
              <a:ext uri="{FF2B5EF4-FFF2-40B4-BE49-F238E27FC236}">
                <a16:creationId xmlns:a16="http://schemas.microsoft.com/office/drawing/2014/main" id="{CB3622C4-DA54-4D91-B8EB-0C307267E608}"/>
              </a:ext>
            </a:extLst>
          </p:cNvPr>
          <p:cNvGrpSpPr/>
          <p:nvPr/>
        </p:nvGrpSpPr>
        <p:grpSpPr>
          <a:xfrm>
            <a:off x="7811468" y="4664279"/>
            <a:ext cx="2490212" cy="1232061"/>
            <a:chOff x="4320420" y="2476499"/>
            <a:chExt cx="2863414" cy="1481229"/>
          </a:xfrm>
          <a:solidFill>
            <a:schemeClr val="accent2">
              <a:lumMod val="75000"/>
            </a:schemeClr>
          </a:solidFill>
        </p:grpSpPr>
        <p:sp>
          <p:nvSpPr>
            <p:cNvPr id="10" name="Freeform 53">
              <a:extLst>
                <a:ext uri="{FF2B5EF4-FFF2-40B4-BE49-F238E27FC236}">
                  <a16:creationId xmlns:a16="http://schemas.microsoft.com/office/drawing/2014/main" id="{4320ED57-E421-4496-A5B1-2FCCCB17EDB9}"/>
                </a:ext>
              </a:extLst>
            </p:cNvPr>
            <p:cNvSpPr/>
            <p:nvPr/>
          </p:nvSpPr>
          <p:spPr>
            <a:xfrm rot="5639961">
              <a:off x="6406998" y="2466792"/>
              <a:ext cx="767129" cy="786543"/>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그룹 46">
              <a:extLst>
                <a:ext uri="{FF2B5EF4-FFF2-40B4-BE49-F238E27FC236}">
                  <a16:creationId xmlns:a16="http://schemas.microsoft.com/office/drawing/2014/main" id="{911B57BA-2A56-4B83-90FF-457CC67E684F}"/>
                </a:ext>
              </a:extLst>
            </p:cNvPr>
            <p:cNvGrpSpPr/>
            <p:nvPr/>
          </p:nvGrpSpPr>
          <p:grpSpPr>
            <a:xfrm>
              <a:off x="4320420" y="3070081"/>
              <a:ext cx="2157467" cy="887647"/>
              <a:chOff x="7149737" y="1593671"/>
              <a:chExt cx="8656129" cy="3561393"/>
            </a:xfrm>
            <a:grpFill/>
          </p:grpSpPr>
          <p:sp>
            <p:nvSpPr>
              <p:cNvPr id="12" name="자유형: 도형 47">
                <a:extLst>
                  <a:ext uri="{FF2B5EF4-FFF2-40B4-BE49-F238E27FC236}">
                    <a16:creationId xmlns:a16="http://schemas.microsoft.com/office/drawing/2014/main" id="{00645D23-268F-44E2-9A77-4118E27F6A3A}"/>
                  </a:ext>
                </a:extLst>
              </p:cNvPr>
              <p:cNvSpPr/>
              <p:nvPr/>
            </p:nvSpPr>
            <p:spPr>
              <a:xfrm>
                <a:off x="7184572" y="1593671"/>
                <a:ext cx="8299268" cy="3254855"/>
              </a:xfrm>
              <a:custGeom>
                <a:avLst/>
                <a:gdLst>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796478 w 8895450"/>
                  <a:gd name="connsiteY0" fmla="*/ 2481943 h 2481943"/>
                  <a:gd name="connsiteX1" fmla="*/ 543930 w 8895450"/>
                  <a:gd name="connsiteY1" fmla="*/ 2229394 h 2481943"/>
                  <a:gd name="connsiteX2" fmla="*/ 8721279 w 8895450"/>
                  <a:gd name="connsiteY2" fmla="*/ 0 h 2481943"/>
                  <a:gd name="connsiteX3" fmla="*/ 8895450 w 8895450"/>
                  <a:gd name="connsiteY3" fmla="*/ 209005 h 2481943"/>
                  <a:gd name="connsiteX4" fmla="*/ 796478 w 8895450"/>
                  <a:gd name="connsiteY4" fmla="*/ 2481943 h 2481943"/>
                  <a:gd name="connsiteX0" fmla="*/ 8351635 w 8351635"/>
                  <a:gd name="connsiteY0" fmla="*/ 209005 h 2229926"/>
                  <a:gd name="connsiteX1" fmla="*/ 115 w 8351635"/>
                  <a:gd name="connsiteY1" fmla="*/ 2229394 h 2229926"/>
                  <a:gd name="connsiteX2" fmla="*/ 8177464 w 8351635"/>
                  <a:gd name="connsiteY2" fmla="*/ 0 h 2229926"/>
                  <a:gd name="connsiteX3" fmla="*/ 8351635 w 8351635"/>
                  <a:gd name="connsiteY3" fmla="*/ 209005 h 2229926"/>
                  <a:gd name="connsiteX0" fmla="*/ 8351589 w 8351589"/>
                  <a:gd name="connsiteY0" fmla="*/ 209005 h 3365781"/>
                  <a:gd name="connsiteX1" fmla="*/ 69 w 8351589"/>
                  <a:gd name="connsiteY1" fmla="*/ 2229394 h 3365781"/>
                  <a:gd name="connsiteX2" fmla="*/ 8177418 w 8351589"/>
                  <a:gd name="connsiteY2" fmla="*/ 0 h 3365781"/>
                  <a:gd name="connsiteX3" fmla="*/ 8351589 w 8351589"/>
                  <a:gd name="connsiteY3" fmla="*/ 209005 h 3365781"/>
                  <a:gd name="connsiteX0" fmla="*/ 8299338 w 8299338"/>
                  <a:gd name="connsiteY0" fmla="*/ 209005 h 3402653"/>
                  <a:gd name="connsiteX1" fmla="*/ 70 w 8299338"/>
                  <a:gd name="connsiteY1" fmla="*/ 2272937 h 3402653"/>
                  <a:gd name="connsiteX2" fmla="*/ 8125167 w 8299338"/>
                  <a:gd name="connsiteY2" fmla="*/ 0 h 3402653"/>
                  <a:gd name="connsiteX3" fmla="*/ 8299338 w 8299338"/>
                  <a:gd name="connsiteY3" fmla="*/ 209005 h 3402653"/>
                  <a:gd name="connsiteX0" fmla="*/ 8299338 w 8299338"/>
                  <a:gd name="connsiteY0" fmla="*/ 209005 h 3424813"/>
                  <a:gd name="connsiteX1" fmla="*/ 70 w 8299338"/>
                  <a:gd name="connsiteY1" fmla="*/ 2299063 h 3424813"/>
                  <a:gd name="connsiteX2" fmla="*/ 8125167 w 8299338"/>
                  <a:gd name="connsiteY2" fmla="*/ 0 h 3424813"/>
                  <a:gd name="connsiteX3" fmla="*/ 8299338 w 8299338"/>
                  <a:gd name="connsiteY3" fmla="*/ 209005 h 3424813"/>
                  <a:gd name="connsiteX0" fmla="*/ 8299859 w 8299859"/>
                  <a:gd name="connsiteY0" fmla="*/ 209005 h 3609677"/>
                  <a:gd name="connsiteX1" fmla="*/ 591 w 8299859"/>
                  <a:gd name="connsiteY1" fmla="*/ 2299063 h 3609677"/>
                  <a:gd name="connsiteX2" fmla="*/ 8125688 w 8299859"/>
                  <a:gd name="connsiteY2" fmla="*/ 0 h 3609677"/>
                  <a:gd name="connsiteX3" fmla="*/ 8299859 w 8299859"/>
                  <a:gd name="connsiteY3" fmla="*/ 209005 h 3609677"/>
                  <a:gd name="connsiteX0" fmla="*/ 8299859 w 8299859"/>
                  <a:gd name="connsiteY0" fmla="*/ 209005 h 2343085"/>
                  <a:gd name="connsiteX1" fmla="*/ 591 w 8299859"/>
                  <a:gd name="connsiteY1" fmla="*/ 2299063 h 2343085"/>
                  <a:gd name="connsiteX2" fmla="*/ 8125688 w 8299859"/>
                  <a:gd name="connsiteY2" fmla="*/ 0 h 2343085"/>
                  <a:gd name="connsiteX3" fmla="*/ 8299859 w 8299859"/>
                  <a:gd name="connsiteY3" fmla="*/ 209005 h 2343085"/>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29316 w 8329316"/>
                  <a:gd name="connsiteY0" fmla="*/ 209005 h 2508085"/>
                  <a:gd name="connsiteX1" fmla="*/ 30048 w 8329316"/>
                  <a:gd name="connsiteY1" fmla="*/ 2299063 h 2508085"/>
                  <a:gd name="connsiteX2" fmla="*/ 8155145 w 8329316"/>
                  <a:gd name="connsiteY2" fmla="*/ 0 h 2508085"/>
                  <a:gd name="connsiteX3" fmla="*/ 8329316 w 8329316"/>
                  <a:gd name="connsiteY3" fmla="*/ 209005 h 2508085"/>
                  <a:gd name="connsiteX0" fmla="*/ 8329316 w 8329316"/>
                  <a:gd name="connsiteY0" fmla="*/ 209005 h 2299063"/>
                  <a:gd name="connsiteX1" fmla="*/ 30048 w 8329316"/>
                  <a:gd name="connsiteY1" fmla="*/ 2299063 h 2299063"/>
                  <a:gd name="connsiteX2" fmla="*/ 8155145 w 8329316"/>
                  <a:gd name="connsiteY2" fmla="*/ 0 h 2299063"/>
                  <a:gd name="connsiteX3" fmla="*/ 8329316 w 8329316"/>
                  <a:gd name="connsiteY3" fmla="*/ 209005 h 2299063"/>
                  <a:gd name="connsiteX0" fmla="*/ 8329316 w 8329316"/>
                  <a:gd name="connsiteY0" fmla="*/ 209005 h 3198200"/>
                  <a:gd name="connsiteX1" fmla="*/ 30048 w 8329316"/>
                  <a:gd name="connsiteY1" fmla="*/ 2299063 h 3198200"/>
                  <a:gd name="connsiteX2" fmla="*/ 8155145 w 8329316"/>
                  <a:gd name="connsiteY2" fmla="*/ 0 h 3198200"/>
                  <a:gd name="connsiteX3" fmla="*/ 8329316 w 8329316"/>
                  <a:gd name="connsiteY3" fmla="*/ 209005 h 3198200"/>
                  <a:gd name="connsiteX0" fmla="*/ 8299268 w 8299268"/>
                  <a:gd name="connsiteY0" fmla="*/ 209005 h 3198200"/>
                  <a:gd name="connsiteX1" fmla="*/ 0 w 8299268"/>
                  <a:gd name="connsiteY1" fmla="*/ 2299063 h 3198200"/>
                  <a:gd name="connsiteX2" fmla="*/ 8125097 w 8299268"/>
                  <a:gd name="connsiteY2" fmla="*/ 0 h 3198200"/>
                  <a:gd name="connsiteX3" fmla="*/ 8299268 w 8299268"/>
                  <a:gd name="connsiteY3" fmla="*/ 209005 h 3198200"/>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17213"/>
                  <a:gd name="connsiteX1" fmla="*/ 0 w 8299268"/>
                  <a:gd name="connsiteY1" fmla="*/ 2211977 h 3217213"/>
                  <a:gd name="connsiteX2" fmla="*/ 8125097 w 8299268"/>
                  <a:gd name="connsiteY2" fmla="*/ 0 h 3217213"/>
                  <a:gd name="connsiteX3" fmla="*/ 8299268 w 8299268"/>
                  <a:gd name="connsiteY3" fmla="*/ 209005 h 3217213"/>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278840"/>
                  <a:gd name="connsiteX1" fmla="*/ 0 w 8299268"/>
                  <a:gd name="connsiteY1" fmla="*/ 2211977 h 3278840"/>
                  <a:gd name="connsiteX2" fmla="*/ 8125097 w 8299268"/>
                  <a:gd name="connsiteY2" fmla="*/ 0 h 3278840"/>
                  <a:gd name="connsiteX3" fmla="*/ 8299268 w 8299268"/>
                  <a:gd name="connsiteY3" fmla="*/ 209005 h 3278840"/>
                  <a:gd name="connsiteX0" fmla="*/ 8299268 w 8299268"/>
                  <a:gd name="connsiteY0" fmla="*/ 209005 h 3221755"/>
                  <a:gd name="connsiteX1" fmla="*/ 0 w 8299268"/>
                  <a:gd name="connsiteY1" fmla="*/ 2211977 h 3221755"/>
                  <a:gd name="connsiteX2" fmla="*/ 8125097 w 8299268"/>
                  <a:gd name="connsiteY2" fmla="*/ 0 h 3221755"/>
                  <a:gd name="connsiteX3" fmla="*/ 8299268 w 8299268"/>
                  <a:gd name="connsiteY3" fmla="*/ 209005 h 3221755"/>
                  <a:gd name="connsiteX0" fmla="*/ 8299268 w 8299268"/>
                  <a:gd name="connsiteY0" fmla="*/ 209005 h 3289761"/>
                  <a:gd name="connsiteX1" fmla="*/ 0 w 8299268"/>
                  <a:gd name="connsiteY1" fmla="*/ 2211977 h 3289761"/>
                  <a:gd name="connsiteX2" fmla="*/ 8125097 w 8299268"/>
                  <a:gd name="connsiteY2" fmla="*/ 0 h 3289761"/>
                  <a:gd name="connsiteX3" fmla="*/ 8299268 w 8299268"/>
                  <a:gd name="connsiteY3" fmla="*/ 209005 h 3289761"/>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29678"/>
                  <a:gd name="connsiteX1" fmla="*/ 3692434 w 8299268"/>
                  <a:gd name="connsiteY1" fmla="*/ 2969621 h 3229678"/>
                  <a:gd name="connsiteX2" fmla="*/ 0 w 8299268"/>
                  <a:gd name="connsiteY2" fmla="*/ 2211977 h 3229678"/>
                  <a:gd name="connsiteX3" fmla="*/ 3622765 w 8299268"/>
                  <a:gd name="connsiteY3" fmla="*/ 2760616 h 3229678"/>
                  <a:gd name="connsiteX4" fmla="*/ 8125097 w 8299268"/>
                  <a:gd name="connsiteY4" fmla="*/ 0 h 3229678"/>
                  <a:gd name="connsiteX5" fmla="*/ 8299268 w 8299268"/>
                  <a:gd name="connsiteY5" fmla="*/ 209005 h 3229678"/>
                  <a:gd name="connsiteX0" fmla="*/ 8299317 w 8299317"/>
                  <a:gd name="connsiteY0" fmla="*/ 209005 h 3118885"/>
                  <a:gd name="connsiteX1" fmla="*/ 3692483 w 8299317"/>
                  <a:gd name="connsiteY1" fmla="*/ 2969621 h 3118885"/>
                  <a:gd name="connsiteX2" fmla="*/ 49 w 8299317"/>
                  <a:gd name="connsiteY2" fmla="*/ 2211977 h 3118885"/>
                  <a:gd name="connsiteX3" fmla="*/ 3622814 w 8299317"/>
                  <a:gd name="connsiteY3" fmla="*/ 2760616 h 3118885"/>
                  <a:gd name="connsiteX4" fmla="*/ 8125146 w 8299317"/>
                  <a:gd name="connsiteY4" fmla="*/ 0 h 3118885"/>
                  <a:gd name="connsiteX5" fmla="*/ 8299317 w 8299317"/>
                  <a:gd name="connsiteY5" fmla="*/ 209005 h 3118885"/>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47117"/>
                  <a:gd name="connsiteX1" fmla="*/ 3692434 w 8299268"/>
                  <a:gd name="connsiteY1" fmla="*/ 2969621 h 3247117"/>
                  <a:gd name="connsiteX2" fmla="*/ 0 w 8299268"/>
                  <a:gd name="connsiteY2" fmla="*/ 2211977 h 3247117"/>
                  <a:gd name="connsiteX3" fmla="*/ 3622765 w 8299268"/>
                  <a:gd name="connsiteY3" fmla="*/ 2760616 h 3247117"/>
                  <a:gd name="connsiteX4" fmla="*/ 8125097 w 8299268"/>
                  <a:gd name="connsiteY4" fmla="*/ 0 h 3247117"/>
                  <a:gd name="connsiteX5" fmla="*/ 8299268 w 8299268"/>
                  <a:gd name="connsiteY5" fmla="*/ 209005 h 3247117"/>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579222 w 8299268"/>
                  <a:gd name="connsiteY3" fmla="*/ 2786741 h 3254855"/>
                  <a:gd name="connsiteX4" fmla="*/ 8125097 w 8299268"/>
                  <a:gd name="connsiteY4" fmla="*/ 0 h 3254855"/>
                  <a:gd name="connsiteX5" fmla="*/ 8299268 w 8299268"/>
                  <a:gd name="connsiteY5" fmla="*/ 209005 h 325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9268" h="3254855">
                    <a:moveTo>
                      <a:pt x="8299268" y="209005"/>
                    </a:moveTo>
                    <a:cubicBezTo>
                      <a:pt x="7437119" y="918753"/>
                      <a:pt x="5206274" y="2522580"/>
                      <a:pt x="3692434" y="2969621"/>
                    </a:cubicBezTo>
                    <a:cubicBezTo>
                      <a:pt x="1490618" y="3564706"/>
                      <a:pt x="268514" y="3188789"/>
                      <a:pt x="0" y="2211977"/>
                    </a:cubicBezTo>
                    <a:cubicBezTo>
                      <a:pt x="410754" y="3194594"/>
                      <a:pt x="1876697" y="3268615"/>
                      <a:pt x="3579222" y="2786741"/>
                    </a:cubicBezTo>
                    <a:cubicBezTo>
                      <a:pt x="5124994" y="2270032"/>
                      <a:pt x="7254240" y="667657"/>
                      <a:pt x="8125097" y="0"/>
                    </a:cubicBezTo>
                    <a:lnTo>
                      <a:pt x="8299268" y="2090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자유형: 도형 48">
                <a:extLst>
                  <a:ext uri="{FF2B5EF4-FFF2-40B4-BE49-F238E27FC236}">
                    <a16:creationId xmlns:a16="http://schemas.microsoft.com/office/drawing/2014/main" id="{60DCA021-8265-4A92-8B79-F410F94A6E6F}"/>
                  </a:ext>
                </a:extLst>
              </p:cNvPr>
              <p:cNvSpPr/>
              <p:nvPr/>
            </p:nvSpPr>
            <p:spPr>
              <a:xfrm>
                <a:off x="7149737" y="2033664"/>
                <a:ext cx="8656129" cy="3121400"/>
              </a:xfrm>
              <a:custGeom>
                <a:avLst/>
                <a:gdLst>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796478 w 8895450"/>
                  <a:gd name="connsiteY0" fmla="*/ 2481943 h 2481943"/>
                  <a:gd name="connsiteX1" fmla="*/ 543930 w 8895450"/>
                  <a:gd name="connsiteY1" fmla="*/ 2229394 h 2481943"/>
                  <a:gd name="connsiteX2" fmla="*/ 8721279 w 8895450"/>
                  <a:gd name="connsiteY2" fmla="*/ 0 h 2481943"/>
                  <a:gd name="connsiteX3" fmla="*/ 8895450 w 8895450"/>
                  <a:gd name="connsiteY3" fmla="*/ 209005 h 2481943"/>
                  <a:gd name="connsiteX4" fmla="*/ 796478 w 8895450"/>
                  <a:gd name="connsiteY4" fmla="*/ 2481943 h 2481943"/>
                  <a:gd name="connsiteX0" fmla="*/ 8351635 w 8351635"/>
                  <a:gd name="connsiteY0" fmla="*/ 209005 h 2229926"/>
                  <a:gd name="connsiteX1" fmla="*/ 115 w 8351635"/>
                  <a:gd name="connsiteY1" fmla="*/ 2229394 h 2229926"/>
                  <a:gd name="connsiteX2" fmla="*/ 8177464 w 8351635"/>
                  <a:gd name="connsiteY2" fmla="*/ 0 h 2229926"/>
                  <a:gd name="connsiteX3" fmla="*/ 8351635 w 8351635"/>
                  <a:gd name="connsiteY3" fmla="*/ 209005 h 2229926"/>
                  <a:gd name="connsiteX0" fmla="*/ 8351589 w 8351589"/>
                  <a:gd name="connsiteY0" fmla="*/ 209005 h 3365781"/>
                  <a:gd name="connsiteX1" fmla="*/ 69 w 8351589"/>
                  <a:gd name="connsiteY1" fmla="*/ 2229394 h 3365781"/>
                  <a:gd name="connsiteX2" fmla="*/ 8177418 w 8351589"/>
                  <a:gd name="connsiteY2" fmla="*/ 0 h 3365781"/>
                  <a:gd name="connsiteX3" fmla="*/ 8351589 w 8351589"/>
                  <a:gd name="connsiteY3" fmla="*/ 209005 h 3365781"/>
                  <a:gd name="connsiteX0" fmla="*/ 8299338 w 8299338"/>
                  <a:gd name="connsiteY0" fmla="*/ 209005 h 3402653"/>
                  <a:gd name="connsiteX1" fmla="*/ 70 w 8299338"/>
                  <a:gd name="connsiteY1" fmla="*/ 2272937 h 3402653"/>
                  <a:gd name="connsiteX2" fmla="*/ 8125167 w 8299338"/>
                  <a:gd name="connsiteY2" fmla="*/ 0 h 3402653"/>
                  <a:gd name="connsiteX3" fmla="*/ 8299338 w 8299338"/>
                  <a:gd name="connsiteY3" fmla="*/ 209005 h 3402653"/>
                  <a:gd name="connsiteX0" fmla="*/ 8299338 w 8299338"/>
                  <a:gd name="connsiteY0" fmla="*/ 209005 h 3424813"/>
                  <a:gd name="connsiteX1" fmla="*/ 70 w 8299338"/>
                  <a:gd name="connsiteY1" fmla="*/ 2299063 h 3424813"/>
                  <a:gd name="connsiteX2" fmla="*/ 8125167 w 8299338"/>
                  <a:gd name="connsiteY2" fmla="*/ 0 h 3424813"/>
                  <a:gd name="connsiteX3" fmla="*/ 8299338 w 8299338"/>
                  <a:gd name="connsiteY3" fmla="*/ 209005 h 3424813"/>
                  <a:gd name="connsiteX0" fmla="*/ 8299859 w 8299859"/>
                  <a:gd name="connsiteY0" fmla="*/ 209005 h 3609677"/>
                  <a:gd name="connsiteX1" fmla="*/ 591 w 8299859"/>
                  <a:gd name="connsiteY1" fmla="*/ 2299063 h 3609677"/>
                  <a:gd name="connsiteX2" fmla="*/ 8125688 w 8299859"/>
                  <a:gd name="connsiteY2" fmla="*/ 0 h 3609677"/>
                  <a:gd name="connsiteX3" fmla="*/ 8299859 w 8299859"/>
                  <a:gd name="connsiteY3" fmla="*/ 209005 h 3609677"/>
                  <a:gd name="connsiteX0" fmla="*/ 8299859 w 8299859"/>
                  <a:gd name="connsiteY0" fmla="*/ 209005 h 2343085"/>
                  <a:gd name="connsiteX1" fmla="*/ 591 w 8299859"/>
                  <a:gd name="connsiteY1" fmla="*/ 2299063 h 2343085"/>
                  <a:gd name="connsiteX2" fmla="*/ 8125688 w 8299859"/>
                  <a:gd name="connsiteY2" fmla="*/ 0 h 2343085"/>
                  <a:gd name="connsiteX3" fmla="*/ 8299859 w 8299859"/>
                  <a:gd name="connsiteY3" fmla="*/ 209005 h 2343085"/>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29316 w 8329316"/>
                  <a:gd name="connsiteY0" fmla="*/ 209005 h 2508085"/>
                  <a:gd name="connsiteX1" fmla="*/ 30048 w 8329316"/>
                  <a:gd name="connsiteY1" fmla="*/ 2299063 h 2508085"/>
                  <a:gd name="connsiteX2" fmla="*/ 8155145 w 8329316"/>
                  <a:gd name="connsiteY2" fmla="*/ 0 h 2508085"/>
                  <a:gd name="connsiteX3" fmla="*/ 8329316 w 8329316"/>
                  <a:gd name="connsiteY3" fmla="*/ 209005 h 2508085"/>
                  <a:gd name="connsiteX0" fmla="*/ 8329316 w 8329316"/>
                  <a:gd name="connsiteY0" fmla="*/ 209005 h 2299063"/>
                  <a:gd name="connsiteX1" fmla="*/ 30048 w 8329316"/>
                  <a:gd name="connsiteY1" fmla="*/ 2299063 h 2299063"/>
                  <a:gd name="connsiteX2" fmla="*/ 8155145 w 8329316"/>
                  <a:gd name="connsiteY2" fmla="*/ 0 h 2299063"/>
                  <a:gd name="connsiteX3" fmla="*/ 8329316 w 8329316"/>
                  <a:gd name="connsiteY3" fmla="*/ 209005 h 2299063"/>
                  <a:gd name="connsiteX0" fmla="*/ 8329316 w 8329316"/>
                  <a:gd name="connsiteY0" fmla="*/ 209005 h 3198200"/>
                  <a:gd name="connsiteX1" fmla="*/ 30048 w 8329316"/>
                  <a:gd name="connsiteY1" fmla="*/ 2299063 h 3198200"/>
                  <a:gd name="connsiteX2" fmla="*/ 8155145 w 8329316"/>
                  <a:gd name="connsiteY2" fmla="*/ 0 h 3198200"/>
                  <a:gd name="connsiteX3" fmla="*/ 8329316 w 8329316"/>
                  <a:gd name="connsiteY3" fmla="*/ 209005 h 3198200"/>
                  <a:gd name="connsiteX0" fmla="*/ 8299268 w 8299268"/>
                  <a:gd name="connsiteY0" fmla="*/ 209005 h 3198200"/>
                  <a:gd name="connsiteX1" fmla="*/ 0 w 8299268"/>
                  <a:gd name="connsiteY1" fmla="*/ 2299063 h 3198200"/>
                  <a:gd name="connsiteX2" fmla="*/ 8125097 w 8299268"/>
                  <a:gd name="connsiteY2" fmla="*/ 0 h 3198200"/>
                  <a:gd name="connsiteX3" fmla="*/ 8299268 w 8299268"/>
                  <a:gd name="connsiteY3" fmla="*/ 209005 h 3198200"/>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17213"/>
                  <a:gd name="connsiteX1" fmla="*/ 0 w 8299268"/>
                  <a:gd name="connsiteY1" fmla="*/ 2211977 h 3217213"/>
                  <a:gd name="connsiteX2" fmla="*/ 8125097 w 8299268"/>
                  <a:gd name="connsiteY2" fmla="*/ 0 h 3217213"/>
                  <a:gd name="connsiteX3" fmla="*/ 8299268 w 8299268"/>
                  <a:gd name="connsiteY3" fmla="*/ 209005 h 3217213"/>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278840"/>
                  <a:gd name="connsiteX1" fmla="*/ 0 w 8299268"/>
                  <a:gd name="connsiteY1" fmla="*/ 2211977 h 3278840"/>
                  <a:gd name="connsiteX2" fmla="*/ 8125097 w 8299268"/>
                  <a:gd name="connsiteY2" fmla="*/ 0 h 3278840"/>
                  <a:gd name="connsiteX3" fmla="*/ 8299268 w 8299268"/>
                  <a:gd name="connsiteY3" fmla="*/ 209005 h 3278840"/>
                  <a:gd name="connsiteX0" fmla="*/ 8299268 w 8299268"/>
                  <a:gd name="connsiteY0" fmla="*/ 209005 h 3221755"/>
                  <a:gd name="connsiteX1" fmla="*/ 0 w 8299268"/>
                  <a:gd name="connsiteY1" fmla="*/ 2211977 h 3221755"/>
                  <a:gd name="connsiteX2" fmla="*/ 8125097 w 8299268"/>
                  <a:gd name="connsiteY2" fmla="*/ 0 h 3221755"/>
                  <a:gd name="connsiteX3" fmla="*/ 8299268 w 8299268"/>
                  <a:gd name="connsiteY3" fmla="*/ 209005 h 3221755"/>
                  <a:gd name="connsiteX0" fmla="*/ 8299268 w 8299268"/>
                  <a:gd name="connsiteY0" fmla="*/ 209005 h 3289761"/>
                  <a:gd name="connsiteX1" fmla="*/ 0 w 8299268"/>
                  <a:gd name="connsiteY1" fmla="*/ 2211977 h 3289761"/>
                  <a:gd name="connsiteX2" fmla="*/ 8125097 w 8299268"/>
                  <a:gd name="connsiteY2" fmla="*/ 0 h 3289761"/>
                  <a:gd name="connsiteX3" fmla="*/ 8299268 w 8299268"/>
                  <a:gd name="connsiteY3" fmla="*/ 209005 h 3289761"/>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29678"/>
                  <a:gd name="connsiteX1" fmla="*/ 3692434 w 8299268"/>
                  <a:gd name="connsiteY1" fmla="*/ 2969621 h 3229678"/>
                  <a:gd name="connsiteX2" fmla="*/ 0 w 8299268"/>
                  <a:gd name="connsiteY2" fmla="*/ 2211977 h 3229678"/>
                  <a:gd name="connsiteX3" fmla="*/ 3622765 w 8299268"/>
                  <a:gd name="connsiteY3" fmla="*/ 2760616 h 3229678"/>
                  <a:gd name="connsiteX4" fmla="*/ 8125097 w 8299268"/>
                  <a:gd name="connsiteY4" fmla="*/ 0 h 3229678"/>
                  <a:gd name="connsiteX5" fmla="*/ 8299268 w 8299268"/>
                  <a:gd name="connsiteY5" fmla="*/ 209005 h 3229678"/>
                  <a:gd name="connsiteX0" fmla="*/ 8299317 w 8299317"/>
                  <a:gd name="connsiteY0" fmla="*/ 209005 h 3118885"/>
                  <a:gd name="connsiteX1" fmla="*/ 3692483 w 8299317"/>
                  <a:gd name="connsiteY1" fmla="*/ 2969621 h 3118885"/>
                  <a:gd name="connsiteX2" fmla="*/ 49 w 8299317"/>
                  <a:gd name="connsiteY2" fmla="*/ 2211977 h 3118885"/>
                  <a:gd name="connsiteX3" fmla="*/ 3622814 w 8299317"/>
                  <a:gd name="connsiteY3" fmla="*/ 2760616 h 3118885"/>
                  <a:gd name="connsiteX4" fmla="*/ 8125146 w 8299317"/>
                  <a:gd name="connsiteY4" fmla="*/ 0 h 3118885"/>
                  <a:gd name="connsiteX5" fmla="*/ 8299317 w 8299317"/>
                  <a:gd name="connsiteY5" fmla="*/ 209005 h 3118885"/>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47117"/>
                  <a:gd name="connsiteX1" fmla="*/ 3692434 w 8299268"/>
                  <a:gd name="connsiteY1" fmla="*/ 2969621 h 3247117"/>
                  <a:gd name="connsiteX2" fmla="*/ 0 w 8299268"/>
                  <a:gd name="connsiteY2" fmla="*/ 2211977 h 3247117"/>
                  <a:gd name="connsiteX3" fmla="*/ 3622765 w 8299268"/>
                  <a:gd name="connsiteY3" fmla="*/ 2760616 h 3247117"/>
                  <a:gd name="connsiteX4" fmla="*/ 8125097 w 8299268"/>
                  <a:gd name="connsiteY4" fmla="*/ 0 h 3247117"/>
                  <a:gd name="connsiteX5" fmla="*/ 8299268 w 8299268"/>
                  <a:gd name="connsiteY5" fmla="*/ 209005 h 3247117"/>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579222 w 8299268"/>
                  <a:gd name="connsiteY3" fmla="*/ 2786741 h 3254855"/>
                  <a:gd name="connsiteX4" fmla="*/ 8125097 w 8299268"/>
                  <a:gd name="connsiteY4" fmla="*/ 0 h 3254855"/>
                  <a:gd name="connsiteX5" fmla="*/ 8299268 w 8299268"/>
                  <a:gd name="connsiteY5" fmla="*/ 209005 h 3254855"/>
                  <a:gd name="connsiteX0" fmla="*/ 8332666 w 8332666"/>
                  <a:gd name="connsiteY0" fmla="*/ 209005 h 3190835"/>
                  <a:gd name="connsiteX1" fmla="*/ 3725832 w 8332666"/>
                  <a:gd name="connsiteY1" fmla="*/ 2969621 h 3190835"/>
                  <a:gd name="connsiteX2" fmla="*/ 0 w 8332666"/>
                  <a:gd name="connsiteY2" fmla="*/ 1898469 h 3190835"/>
                  <a:gd name="connsiteX3" fmla="*/ 3612620 w 8332666"/>
                  <a:gd name="connsiteY3" fmla="*/ 2786741 h 3190835"/>
                  <a:gd name="connsiteX4" fmla="*/ 8158495 w 8332666"/>
                  <a:gd name="connsiteY4" fmla="*/ 0 h 3190835"/>
                  <a:gd name="connsiteX5" fmla="*/ 8332666 w 8332666"/>
                  <a:gd name="connsiteY5" fmla="*/ 209005 h 3190835"/>
                  <a:gd name="connsiteX0" fmla="*/ 8332666 w 8332666"/>
                  <a:gd name="connsiteY0" fmla="*/ 209005 h 3190835"/>
                  <a:gd name="connsiteX1" fmla="*/ 3725832 w 8332666"/>
                  <a:gd name="connsiteY1" fmla="*/ 2969621 h 3190835"/>
                  <a:gd name="connsiteX2" fmla="*/ 0 w 8332666"/>
                  <a:gd name="connsiteY2" fmla="*/ 1898469 h 3190835"/>
                  <a:gd name="connsiteX3" fmla="*/ 3696116 w 8332666"/>
                  <a:gd name="connsiteY3" fmla="*/ 2708364 h 3190835"/>
                  <a:gd name="connsiteX4" fmla="*/ 8158495 w 8332666"/>
                  <a:gd name="connsiteY4" fmla="*/ 0 h 3190835"/>
                  <a:gd name="connsiteX5" fmla="*/ 8332666 w 8332666"/>
                  <a:gd name="connsiteY5" fmla="*/ 209005 h 3190835"/>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33171"/>
                  <a:gd name="connsiteX1" fmla="*/ 3767580 w 8332666"/>
                  <a:gd name="connsiteY1" fmla="*/ 2899953 h 3133171"/>
                  <a:gd name="connsiteX2" fmla="*/ 0 w 8332666"/>
                  <a:gd name="connsiteY2" fmla="*/ 1898469 h 3133171"/>
                  <a:gd name="connsiteX3" fmla="*/ 3696116 w 8332666"/>
                  <a:gd name="connsiteY3" fmla="*/ 2708364 h 3133171"/>
                  <a:gd name="connsiteX4" fmla="*/ 8158495 w 8332666"/>
                  <a:gd name="connsiteY4" fmla="*/ 0 h 3133171"/>
                  <a:gd name="connsiteX5" fmla="*/ 8332666 w 8332666"/>
                  <a:gd name="connsiteY5" fmla="*/ 209005 h 3133171"/>
                  <a:gd name="connsiteX0" fmla="*/ 8332666 w 8332666"/>
                  <a:gd name="connsiteY0" fmla="*/ 209005 h 3133171"/>
                  <a:gd name="connsiteX1" fmla="*/ 3767580 w 8332666"/>
                  <a:gd name="connsiteY1" fmla="*/ 2899953 h 3133171"/>
                  <a:gd name="connsiteX2" fmla="*/ 0 w 8332666"/>
                  <a:gd name="connsiteY2" fmla="*/ 1898469 h 3133171"/>
                  <a:gd name="connsiteX3" fmla="*/ 3662717 w 8332666"/>
                  <a:gd name="connsiteY3" fmla="*/ 2699655 h 3133171"/>
                  <a:gd name="connsiteX4" fmla="*/ 8158495 w 8332666"/>
                  <a:gd name="connsiteY4" fmla="*/ 0 h 3133171"/>
                  <a:gd name="connsiteX5" fmla="*/ 8332666 w 8332666"/>
                  <a:gd name="connsiteY5" fmla="*/ 209005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21895"/>
                  <a:gd name="connsiteX1" fmla="*/ 3767580 w 8299267"/>
                  <a:gd name="connsiteY1" fmla="*/ 2899953 h 3121895"/>
                  <a:gd name="connsiteX2" fmla="*/ 0 w 8299267"/>
                  <a:gd name="connsiteY2" fmla="*/ 1898469 h 3121895"/>
                  <a:gd name="connsiteX3" fmla="*/ 3662717 w 8299267"/>
                  <a:gd name="connsiteY3" fmla="*/ 2699655 h 3121895"/>
                  <a:gd name="connsiteX4" fmla="*/ 8158495 w 8299267"/>
                  <a:gd name="connsiteY4" fmla="*/ 0 h 3121895"/>
                  <a:gd name="connsiteX5" fmla="*/ 8299267 w 8299267"/>
                  <a:gd name="connsiteY5" fmla="*/ 235130 h 3121895"/>
                  <a:gd name="connsiteX0" fmla="*/ 8299267 w 8299267"/>
                  <a:gd name="connsiteY0" fmla="*/ 235130 h 3128957"/>
                  <a:gd name="connsiteX1" fmla="*/ 3767580 w 8299267"/>
                  <a:gd name="connsiteY1" fmla="*/ 2899953 h 3128957"/>
                  <a:gd name="connsiteX2" fmla="*/ 0 w 8299267"/>
                  <a:gd name="connsiteY2" fmla="*/ 1898469 h 3128957"/>
                  <a:gd name="connsiteX3" fmla="*/ 3662717 w 8299267"/>
                  <a:gd name="connsiteY3" fmla="*/ 2699655 h 3128957"/>
                  <a:gd name="connsiteX4" fmla="*/ 8158495 w 8299267"/>
                  <a:gd name="connsiteY4" fmla="*/ 0 h 3128957"/>
                  <a:gd name="connsiteX5" fmla="*/ 8299267 w 8299267"/>
                  <a:gd name="connsiteY5" fmla="*/ 235130 h 3128957"/>
                  <a:gd name="connsiteX0" fmla="*/ 8299267 w 8299267"/>
                  <a:gd name="connsiteY0" fmla="*/ 235130 h 3128957"/>
                  <a:gd name="connsiteX1" fmla="*/ 3767580 w 8299267"/>
                  <a:gd name="connsiteY1" fmla="*/ 2899953 h 3128957"/>
                  <a:gd name="connsiteX2" fmla="*/ 0 w 8299267"/>
                  <a:gd name="connsiteY2" fmla="*/ 1898469 h 3128957"/>
                  <a:gd name="connsiteX3" fmla="*/ 3662717 w 8299267"/>
                  <a:gd name="connsiteY3" fmla="*/ 2699655 h 3128957"/>
                  <a:gd name="connsiteX4" fmla="*/ 8158495 w 8299267"/>
                  <a:gd name="connsiteY4" fmla="*/ 0 h 3128957"/>
                  <a:gd name="connsiteX5" fmla="*/ 8299267 w 8299267"/>
                  <a:gd name="connsiteY5" fmla="*/ 235130 h 3128957"/>
                  <a:gd name="connsiteX0" fmla="*/ 8299267 w 8299267"/>
                  <a:gd name="connsiteY0" fmla="*/ 235130 h 3121400"/>
                  <a:gd name="connsiteX1" fmla="*/ 3767580 w 8299267"/>
                  <a:gd name="connsiteY1" fmla="*/ 2899953 h 3121400"/>
                  <a:gd name="connsiteX2" fmla="*/ 0 w 8299267"/>
                  <a:gd name="connsiteY2" fmla="*/ 1898469 h 3121400"/>
                  <a:gd name="connsiteX3" fmla="*/ 3662717 w 8299267"/>
                  <a:gd name="connsiteY3" fmla="*/ 2699655 h 3121400"/>
                  <a:gd name="connsiteX4" fmla="*/ 8158495 w 8299267"/>
                  <a:gd name="connsiteY4" fmla="*/ 0 h 3121400"/>
                  <a:gd name="connsiteX5" fmla="*/ 8299267 w 8299267"/>
                  <a:gd name="connsiteY5" fmla="*/ 235130 h 3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9267" h="3121400">
                    <a:moveTo>
                      <a:pt x="8299267" y="235130"/>
                    </a:moveTo>
                    <a:cubicBezTo>
                      <a:pt x="7044692" y="1319346"/>
                      <a:pt x="5281420" y="2452912"/>
                      <a:pt x="3767580" y="2899953"/>
                    </a:cubicBezTo>
                    <a:cubicBezTo>
                      <a:pt x="1766154" y="3451495"/>
                      <a:pt x="260165" y="2918823"/>
                      <a:pt x="0" y="1898469"/>
                    </a:cubicBezTo>
                    <a:cubicBezTo>
                      <a:pt x="302210" y="2863669"/>
                      <a:pt x="1960192" y="3181529"/>
                      <a:pt x="3662717" y="2699655"/>
                    </a:cubicBezTo>
                    <a:cubicBezTo>
                      <a:pt x="5208489" y="2182946"/>
                      <a:pt x="7028803" y="989874"/>
                      <a:pt x="8158495" y="0"/>
                    </a:cubicBezTo>
                    <a:lnTo>
                      <a:pt x="8299267" y="2351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pic>
        <p:nvPicPr>
          <p:cNvPr id="4" name="Εικόνα 3">
            <a:extLst>
              <a:ext uri="{FF2B5EF4-FFF2-40B4-BE49-F238E27FC236}">
                <a16:creationId xmlns:a16="http://schemas.microsoft.com/office/drawing/2014/main" id="{D72CD02F-F3FC-4F3D-8C29-D4644D7B79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52925" y="1782641"/>
            <a:ext cx="5875226" cy="3560103"/>
          </a:xfrm>
          <a:prstGeom prst="rect">
            <a:avLst/>
          </a:prstGeom>
        </p:spPr>
      </p:pic>
    </p:spTree>
    <p:extLst>
      <p:ext uri="{BB962C8B-B14F-4D97-AF65-F5344CB8AC3E}">
        <p14:creationId xmlns:p14="http://schemas.microsoft.com/office/powerpoint/2010/main" val="371497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A73992-C04C-4A14-9265-FDC15C5A434F}"/>
              </a:ext>
            </a:extLst>
          </p:cNvPr>
          <p:cNvSpPr>
            <a:spLocks noGrp="1"/>
          </p:cNvSpPr>
          <p:nvPr>
            <p:ph type="title"/>
          </p:nvPr>
        </p:nvSpPr>
        <p:spPr/>
        <p:txBody>
          <a:bodyPr>
            <a:noAutofit/>
          </a:bodyPr>
          <a:lstStyle/>
          <a:p>
            <a:pPr algn="ctr"/>
            <a:r>
              <a:rPr lang="el-GR" sz="2400" b="1" dirty="0">
                <a:solidFill>
                  <a:schemeClr val="accent6">
                    <a:lumMod val="50000"/>
                  </a:schemeClr>
                </a:solidFill>
              </a:rPr>
              <a:t>Thematic Tourism Expo &amp; Food Festival</a:t>
            </a:r>
            <a:br>
              <a:rPr lang="el-GR" sz="2400" b="1" dirty="0">
                <a:solidFill>
                  <a:schemeClr val="accent6">
                    <a:lumMod val="50000"/>
                  </a:schemeClr>
                </a:solidFill>
              </a:rPr>
            </a:br>
            <a:r>
              <a:rPr lang="el-GR" sz="2400" b="1" dirty="0">
                <a:solidFill>
                  <a:schemeClr val="accent6">
                    <a:lumMod val="50000"/>
                  </a:schemeClr>
                </a:solidFill>
              </a:rPr>
              <a:t>Εκθεσιακό Κέντρο Λαμίας </a:t>
            </a:r>
            <a:r>
              <a:rPr lang="en-US" sz="2400" b="1" dirty="0">
                <a:solidFill>
                  <a:schemeClr val="accent6">
                    <a:lumMod val="50000"/>
                  </a:schemeClr>
                </a:solidFill>
              </a:rPr>
              <a:t>8-11 </a:t>
            </a:r>
            <a:r>
              <a:rPr lang="el-GR" sz="2400" b="1" dirty="0">
                <a:solidFill>
                  <a:schemeClr val="accent6">
                    <a:lumMod val="50000"/>
                  </a:schemeClr>
                </a:solidFill>
              </a:rPr>
              <a:t>Δεκεμβρίου 2022</a:t>
            </a:r>
            <a:br>
              <a:rPr lang="el-GR" sz="2400" b="1" dirty="0">
                <a:solidFill>
                  <a:schemeClr val="accent6">
                    <a:lumMod val="50000"/>
                  </a:schemeClr>
                </a:solidFill>
              </a:rPr>
            </a:br>
            <a:r>
              <a:rPr lang="el-GR" sz="2400" b="1" dirty="0">
                <a:solidFill>
                  <a:schemeClr val="accent6">
                    <a:lumMod val="50000"/>
                  </a:schemeClr>
                </a:solidFill>
              </a:rPr>
              <a:t>Η μεγάλη γιορτή του Θεματικού Τουρισμού και της Γαστρονομίας</a:t>
            </a:r>
          </a:p>
        </p:txBody>
      </p:sp>
      <p:pic>
        <p:nvPicPr>
          <p:cNvPr id="7" name="Θέση περιεχομένου 6">
            <a:extLst>
              <a:ext uri="{FF2B5EF4-FFF2-40B4-BE49-F238E27FC236}">
                <a16:creationId xmlns:a16="http://schemas.microsoft.com/office/drawing/2014/main" id="{A26B0212-80A5-4A41-AD95-5093264B32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5833" y="298829"/>
            <a:ext cx="1625025" cy="984687"/>
          </a:xfrm>
        </p:spPr>
      </p:pic>
      <p:sp>
        <p:nvSpPr>
          <p:cNvPr id="8" name="Ορθογώνιο 7">
            <a:extLst>
              <a:ext uri="{FF2B5EF4-FFF2-40B4-BE49-F238E27FC236}">
                <a16:creationId xmlns:a16="http://schemas.microsoft.com/office/drawing/2014/main" id="{B09278CD-A689-41B6-9536-6AEB67F8AB7D}"/>
              </a:ext>
            </a:extLst>
          </p:cNvPr>
          <p:cNvSpPr/>
          <p:nvPr/>
        </p:nvSpPr>
        <p:spPr>
          <a:xfrm>
            <a:off x="952850" y="1757856"/>
            <a:ext cx="10515600" cy="4093428"/>
          </a:xfrm>
          <a:prstGeom prst="rect">
            <a:avLst/>
          </a:prstGeom>
        </p:spPr>
        <p:txBody>
          <a:bodyPr wrap="square">
            <a:spAutoFit/>
          </a:bodyPr>
          <a:lstStyle/>
          <a:p>
            <a:r>
              <a:rPr lang="el-GR" sz="2000" b="1" dirty="0">
                <a:solidFill>
                  <a:schemeClr val="accent2">
                    <a:lumMod val="75000"/>
                  </a:schemeClr>
                </a:solidFill>
              </a:rPr>
              <a:t>Κέντρο του Ελληνικού Τουρισμού </a:t>
            </a:r>
            <a:r>
              <a:rPr lang="el-GR" sz="2000" dirty="0"/>
              <a:t>θα γίνει η Λαμία με την πραγματοποίηση της </a:t>
            </a:r>
            <a:r>
              <a:rPr lang="el-GR" sz="2000" b="1" dirty="0">
                <a:solidFill>
                  <a:schemeClr val="accent2">
                    <a:lumMod val="75000"/>
                  </a:schemeClr>
                </a:solidFill>
              </a:rPr>
              <a:t>Διεθνούς Έκθεσης Θεματικού Τουρισμού που συναντιέται με το Food Festival  στις 8-11 Δεκεμβρίου 2022 στο Εκθεσιακό Κέντρο Λαμίας.</a:t>
            </a:r>
            <a:endParaRPr lang="en-US" sz="2000" b="1" dirty="0">
              <a:solidFill>
                <a:schemeClr val="accent2">
                  <a:lumMod val="75000"/>
                </a:schemeClr>
              </a:solidFill>
            </a:endParaRPr>
          </a:p>
          <a:p>
            <a:endParaRPr lang="en-US" sz="2000" dirty="0"/>
          </a:p>
          <a:p>
            <a:r>
              <a:rPr lang="el-GR" sz="2000" dirty="0"/>
              <a:t>Η Έκθεση θα αποτελέσει μοναδική ευκαιρία για την προβολή του θεματικού τουρισμού, αλλά θα δώσει και την ευκαιρία στους επαγγελματίες του κλάδου και στους παραγωγούς να προωθήσουν τα προϊόντα και τις υπηρεσίες τους στο Ελληνικό, αλλά και το ξένο κοινό. Διοργανώνεται από τη </a:t>
            </a:r>
            <a:r>
              <a:rPr lang="el-GR" sz="2000" b="1" dirty="0">
                <a:solidFill>
                  <a:schemeClr val="accent2">
                    <a:lumMod val="75000"/>
                  </a:schemeClr>
                </a:solidFill>
              </a:rPr>
              <a:t>Mact Media Group </a:t>
            </a:r>
            <a:r>
              <a:rPr lang="el-GR" sz="2000" dirty="0"/>
              <a:t>με τη </a:t>
            </a:r>
            <a:r>
              <a:rPr lang="el-GR" sz="2000" b="1" dirty="0">
                <a:solidFill>
                  <a:schemeClr val="accent2">
                    <a:lumMod val="75000"/>
                  </a:schemeClr>
                </a:solidFill>
              </a:rPr>
              <a:t>συμβολή της Περιφέρειας Στερεάς Ελλάδας, του Δήμου Λαμίας, του Επιμελητηρίου Φθιώτιδος και πολλών φορέων</a:t>
            </a:r>
            <a:r>
              <a:rPr lang="el-GR" sz="2000" dirty="0"/>
              <a:t>. H Διεθνής Έκθεσης Θεματικού Τουρισμού  &amp; Food Festival είναι η πρώτη έκθεση για τον εναλλακτικό τουρισμό που πραγματοποιείται στην Ελλάδα και χωρίζεται σε 2 ενότητες. Η μία θα αφορά όλες τις μορφές του Θεματικού Τουρισμού  και η δεύτερη του Food Festival θα περιλαμβάνει τη γαστρονομία και τον οίνο, τοπικά προϊόντα, τρόφιμα, ποτά, πρώτες ύλες για εστιατόρια και άλλα.</a:t>
            </a:r>
          </a:p>
        </p:txBody>
      </p:sp>
      <p:sp>
        <p:nvSpPr>
          <p:cNvPr id="9" name="Google Shape;361;p35">
            <a:extLst>
              <a:ext uri="{FF2B5EF4-FFF2-40B4-BE49-F238E27FC236}">
                <a16:creationId xmlns:a16="http://schemas.microsoft.com/office/drawing/2014/main" id="{0541604D-B16C-4E99-B0EA-71FB0BDE316A}"/>
              </a:ext>
            </a:extLst>
          </p:cNvPr>
          <p:cNvSpPr/>
          <p:nvPr/>
        </p:nvSpPr>
        <p:spPr>
          <a:xfrm rot="20502882">
            <a:off x="116244" y="5772871"/>
            <a:ext cx="976458" cy="956085"/>
          </a:xfrm>
          <a:custGeom>
            <a:avLst/>
            <a:gdLst/>
            <a:ahLst/>
            <a:cxnLst/>
            <a:rect l="l" t="t" r="r" b="b"/>
            <a:pathLst>
              <a:path w="33672" h="34333" extrusionOk="0">
                <a:moveTo>
                  <a:pt x="9568" y="1"/>
                </a:moveTo>
                <a:cubicBezTo>
                  <a:pt x="9273" y="1"/>
                  <a:pt x="8976" y="28"/>
                  <a:pt x="8684" y="83"/>
                </a:cubicBezTo>
                <a:cubicBezTo>
                  <a:pt x="8298" y="179"/>
                  <a:pt x="8105" y="565"/>
                  <a:pt x="8298" y="855"/>
                </a:cubicBezTo>
                <a:lnTo>
                  <a:pt x="16498" y="13397"/>
                </a:lnTo>
                <a:cubicBezTo>
                  <a:pt x="12832" y="15230"/>
                  <a:pt x="9262" y="17256"/>
                  <a:pt x="5789" y="19475"/>
                </a:cubicBezTo>
                <a:lnTo>
                  <a:pt x="2412" y="16870"/>
                </a:lnTo>
                <a:cubicBezTo>
                  <a:pt x="2111" y="16568"/>
                  <a:pt x="1734" y="16418"/>
                  <a:pt x="1353" y="16418"/>
                </a:cubicBezTo>
                <a:cubicBezTo>
                  <a:pt x="1124" y="16418"/>
                  <a:pt x="893" y="16472"/>
                  <a:pt x="676" y="16580"/>
                </a:cubicBezTo>
                <a:cubicBezTo>
                  <a:pt x="193" y="16773"/>
                  <a:pt x="1" y="17352"/>
                  <a:pt x="290" y="17835"/>
                </a:cubicBezTo>
                <a:lnTo>
                  <a:pt x="2991" y="21694"/>
                </a:lnTo>
                <a:cubicBezTo>
                  <a:pt x="2412" y="22369"/>
                  <a:pt x="2123" y="22851"/>
                  <a:pt x="2316" y="23334"/>
                </a:cubicBezTo>
                <a:cubicBezTo>
                  <a:pt x="2509" y="23720"/>
                  <a:pt x="3088" y="23913"/>
                  <a:pt x="4053" y="23913"/>
                </a:cubicBezTo>
                <a:lnTo>
                  <a:pt x="5017" y="28447"/>
                </a:lnTo>
                <a:cubicBezTo>
                  <a:pt x="5088" y="28871"/>
                  <a:pt x="5469" y="29140"/>
                  <a:pt x="5857" y="29140"/>
                </a:cubicBezTo>
                <a:cubicBezTo>
                  <a:pt x="5999" y="29140"/>
                  <a:pt x="6142" y="29104"/>
                  <a:pt x="6272" y="29026"/>
                </a:cubicBezTo>
                <a:cubicBezTo>
                  <a:pt x="6850" y="28833"/>
                  <a:pt x="7236" y="28254"/>
                  <a:pt x="7333" y="27579"/>
                </a:cubicBezTo>
                <a:lnTo>
                  <a:pt x="7526" y="23334"/>
                </a:lnTo>
                <a:cubicBezTo>
                  <a:pt x="11481" y="22273"/>
                  <a:pt x="15340" y="21018"/>
                  <a:pt x="19200" y="19475"/>
                </a:cubicBezTo>
                <a:lnTo>
                  <a:pt x="23059" y="33946"/>
                </a:lnTo>
                <a:cubicBezTo>
                  <a:pt x="23123" y="34204"/>
                  <a:pt x="23316" y="34332"/>
                  <a:pt x="23523" y="34332"/>
                </a:cubicBezTo>
                <a:cubicBezTo>
                  <a:pt x="23627" y="34332"/>
                  <a:pt x="23734" y="34300"/>
                  <a:pt x="23831" y="34236"/>
                </a:cubicBezTo>
                <a:cubicBezTo>
                  <a:pt x="25085" y="33271"/>
                  <a:pt x="25760" y="31727"/>
                  <a:pt x="25664" y="30087"/>
                </a:cubicBezTo>
                <a:lnTo>
                  <a:pt x="25471" y="27482"/>
                </a:lnTo>
                <a:lnTo>
                  <a:pt x="26435" y="27289"/>
                </a:lnTo>
                <a:cubicBezTo>
                  <a:pt x="27111" y="27097"/>
                  <a:pt x="27593" y="26421"/>
                  <a:pt x="27497" y="25746"/>
                </a:cubicBezTo>
                <a:lnTo>
                  <a:pt x="27304" y="24878"/>
                </a:lnTo>
                <a:cubicBezTo>
                  <a:pt x="27130" y="24184"/>
                  <a:pt x="26567" y="23802"/>
                  <a:pt x="25964" y="23802"/>
                </a:cubicBezTo>
                <a:cubicBezTo>
                  <a:pt x="25897" y="23802"/>
                  <a:pt x="25828" y="23807"/>
                  <a:pt x="25760" y="23816"/>
                </a:cubicBezTo>
                <a:lnTo>
                  <a:pt x="25278" y="23913"/>
                </a:lnTo>
                <a:lnTo>
                  <a:pt x="25278" y="23237"/>
                </a:lnTo>
                <a:lnTo>
                  <a:pt x="25760" y="23141"/>
                </a:lnTo>
                <a:cubicBezTo>
                  <a:pt x="26435" y="22948"/>
                  <a:pt x="26918" y="22273"/>
                  <a:pt x="26821" y="21597"/>
                </a:cubicBezTo>
                <a:lnTo>
                  <a:pt x="26628" y="20729"/>
                </a:lnTo>
                <a:cubicBezTo>
                  <a:pt x="26452" y="20112"/>
                  <a:pt x="25872" y="19655"/>
                  <a:pt x="25258" y="19655"/>
                </a:cubicBezTo>
                <a:cubicBezTo>
                  <a:pt x="25201" y="19655"/>
                  <a:pt x="25143" y="19659"/>
                  <a:pt x="25085" y="19668"/>
                </a:cubicBezTo>
                <a:lnTo>
                  <a:pt x="24892" y="17159"/>
                </a:lnTo>
                <a:lnTo>
                  <a:pt x="26339" y="16580"/>
                </a:lnTo>
                <a:cubicBezTo>
                  <a:pt x="33671" y="13493"/>
                  <a:pt x="32899" y="9730"/>
                  <a:pt x="32899" y="9730"/>
                </a:cubicBezTo>
                <a:cubicBezTo>
                  <a:pt x="32899" y="9730"/>
                  <a:pt x="31932" y="8440"/>
                  <a:pt x="29319" y="8440"/>
                </a:cubicBezTo>
                <a:cubicBezTo>
                  <a:pt x="27890" y="8440"/>
                  <a:pt x="25969" y="8826"/>
                  <a:pt x="23445" y="10020"/>
                </a:cubicBezTo>
                <a:lnTo>
                  <a:pt x="21997" y="10695"/>
                </a:lnTo>
                <a:lnTo>
                  <a:pt x="20261" y="8862"/>
                </a:lnTo>
                <a:cubicBezTo>
                  <a:pt x="20840" y="8476"/>
                  <a:pt x="20936" y="7608"/>
                  <a:pt x="20550" y="7029"/>
                </a:cubicBezTo>
                <a:lnTo>
                  <a:pt x="19971" y="6354"/>
                </a:lnTo>
                <a:cubicBezTo>
                  <a:pt x="19736" y="6000"/>
                  <a:pt x="19321" y="5791"/>
                  <a:pt x="18901" y="5791"/>
                </a:cubicBezTo>
                <a:cubicBezTo>
                  <a:pt x="18633" y="5791"/>
                  <a:pt x="18364" y="5876"/>
                  <a:pt x="18138" y="6064"/>
                </a:cubicBezTo>
                <a:lnTo>
                  <a:pt x="17752" y="6354"/>
                </a:lnTo>
                <a:lnTo>
                  <a:pt x="17270" y="5871"/>
                </a:lnTo>
                <a:lnTo>
                  <a:pt x="17656" y="5582"/>
                </a:lnTo>
                <a:cubicBezTo>
                  <a:pt x="18235" y="5100"/>
                  <a:pt x="18331" y="4328"/>
                  <a:pt x="17945" y="3749"/>
                </a:cubicBezTo>
                <a:lnTo>
                  <a:pt x="17367" y="2977"/>
                </a:lnTo>
                <a:cubicBezTo>
                  <a:pt x="17135" y="2630"/>
                  <a:pt x="16730" y="2456"/>
                  <a:pt x="16318" y="2456"/>
                </a:cubicBezTo>
                <a:cubicBezTo>
                  <a:pt x="16043" y="2456"/>
                  <a:pt x="15765" y="2533"/>
                  <a:pt x="15533" y="2688"/>
                </a:cubicBezTo>
                <a:lnTo>
                  <a:pt x="14762" y="3266"/>
                </a:lnTo>
                <a:lnTo>
                  <a:pt x="12929" y="1433"/>
                </a:lnTo>
                <a:cubicBezTo>
                  <a:pt x="12069" y="495"/>
                  <a:pt x="10829" y="1"/>
                  <a:pt x="9568"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Tree>
    <p:extLst>
      <p:ext uri="{BB962C8B-B14F-4D97-AF65-F5344CB8AC3E}">
        <p14:creationId xmlns:p14="http://schemas.microsoft.com/office/powerpoint/2010/main" val="285002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633C446-39B3-414D-BCBB-3C7A2F97B72E}"/>
              </a:ext>
            </a:extLst>
          </p:cNvPr>
          <p:cNvSpPr>
            <a:spLocks noGrp="1"/>
          </p:cNvSpPr>
          <p:nvPr>
            <p:ph idx="1"/>
          </p:nvPr>
        </p:nvSpPr>
        <p:spPr>
          <a:xfrm>
            <a:off x="1097280" y="1581247"/>
            <a:ext cx="6662537" cy="4023360"/>
          </a:xfrm>
        </p:spPr>
        <p:txBody>
          <a:bodyPr>
            <a:normAutofit fontScale="62500" lnSpcReduction="20000"/>
          </a:bodyPr>
          <a:lstStyle/>
          <a:p>
            <a:r>
              <a:rPr lang="el-GR" dirty="0"/>
              <a:t>Η Mact Media Group είναι εταιρεία με </a:t>
            </a:r>
            <a:r>
              <a:rPr lang="el-GR" dirty="0" err="1"/>
              <a:t>βαθειά</a:t>
            </a:r>
            <a:r>
              <a:rPr lang="el-GR" dirty="0"/>
              <a:t> εμπειρία και γνώση στα θέματα του τουρισμού. Δυναμική και συνεχώς εξελισσόμενη παρέχει υπηρεσίες υψηλού επιπέδου, με αρτιότητα, επαγγελματισμό και με προσοχή στη λεπτομέρεια. Πάθος μας οι προκλήσεις, τα νέα εγχειρήματα, οι καινοτομίες και η διεύρυνση των δραστηριοτήτων μας, με τελικό στόχο να προσφέρουμε στους συνεργάτες μας το βέλτιστο αποτέλεσμα. Κατέχει σημαντική εκδοτική δραστηριότητα και ισχυρή παρουσία στον τουριστικό Τύπο. Διεξάγει με μεγάλη επιτυχία σημαντικές εκθέσεις στην Ελλάδα και στο εξωτερικό γύρω από τον τουρισμό, το Yachting, τον θαλάσσιο τουρισμό και την γαστρονομία. Η Mact Media Group αναλαμβάνει εδώ και χρόνια με επιτυχία τη διοργάνωση κλαδικών εκθέσεων, εκθέσεων κοινού, συνέδρια, εκδηλώσεις, ημερίδες, φεστιβάλ, ικανοποιώντας τις ανάγκες πλήθους αγορών από τον τουρισμό γενικά, αλλά και ιδιαίτερες θεματικές του, όπως ο θαλάσσιος τουρισμός, η γαστρονομία και άλλες εναλλακτικές μορφές του.</a:t>
            </a:r>
          </a:p>
          <a:p>
            <a:endParaRPr lang="el-GR" dirty="0"/>
          </a:p>
        </p:txBody>
      </p:sp>
      <p:sp>
        <p:nvSpPr>
          <p:cNvPr id="4" name="Τίτλος 1">
            <a:extLst>
              <a:ext uri="{FF2B5EF4-FFF2-40B4-BE49-F238E27FC236}">
                <a16:creationId xmlns:a16="http://schemas.microsoft.com/office/drawing/2014/main" id="{257450D8-208F-464A-8214-B02881093C65}"/>
              </a:ext>
            </a:extLst>
          </p:cNvPr>
          <p:cNvSpPr>
            <a:spLocks noGrp="1"/>
          </p:cNvSpPr>
          <p:nvPr>
            <p:ph type="title"/>
          </p:nvPr>
        </p:nvSpPr>
        <p:spPr>
          <a:xfrm>
            <a:off x="1097280" y="471896"/>
            <a:ext cx="10058400" cy="1197513"/>
          </a:xfrm>
        </p:spPr>
        <p:txBody>
          <a:bodyPr>
            <a:normAutofit/>
          </a:bodyPr>
          <a:lstStyle/>
          <a:p>
            <a:pPr algn="ctr"/>
            <a:r>
              <a:rPr lang="el-GR" sz="3200" b="1" dirty="0">
                <a:solidFill>
                  <a:schemeClr val="accent6">
                    <a:lumMod val="50000"/>
                  </a:schemeClr>
                </a:solidFill>
              </a:rPr>
              <a:t>ΔΙΟΡΓΑΝΩΣΗ</a:t>
            </a:r>
            <a:br>
              <a:rPr lang="el-GR" sz="3600" dirty="0"/>
            </a:br>
            <a:endParaRPr lang="el-GR" sz="3600" dirty="0"/>
          </a:p>
        </p:txBody>
      </p:sp>
      <p:pic>
        <p:nvPicPr>
          <p:cNvPr id="5" name="Εικόνα 4">
            <a:extLst>
              <a:ext uri="{FF2B5EF4-FFF2-40B4-BE49-F238E27FC236}">
                <a16:creationId xmlns:a16="http://schemas.microsoft.com/office/drawing/2014/main" id="{54ABD3FC-BB09-4A32-86AC-62993F4884BE}"/>
              </a:ext>
            </a:extLst>
          </p:cNvPr>
          <p:cNvPicPr>
            <a:picLocks noChangeAspect="1"/>
          </p:cNvPicPr>
          <p:nvPr/>
        </p:nvPicPr>
        <p:blipFill>
          <a:blip r:embed="rId2"/>
          <a:stretch>
            <a:fillRect/>
          </a:stretch>
        </p:blipFill>
        <p:spPr>
          <a:xfrm>
            <a:off x="7948906" y="2144069"/>
            <a:ext cx="3206774" cy="2334970"/>
          </a:xfrm>
          <a:prstGeom prst="rect">
            <a:avLst/>
          </a:prstGeom>
        </p:spPr>
      </p:pic>
      <p:sp>
        <p:nvSpPr>
          <p:cNvPr id="2" name="Ορθογώνιο 1">
            <a:extLst>
              <a:ext uri="{FF2B5EF4-FFF2-40B4-BE49-F238E27FC236}">
                <a16:creationId xmlns:a16="http://schemas.microsoft.com/office/drawing/2014/main" id="{AB9475EC-0E3B-4BCA-B1B1-1254ECDE885E}"/>
              </a:ext>
            </a:extLst>
          </p:cNvPr>
          <p:cNvSpPr/>
          <p:nvPr/>
        </p:nvSpPr>
        <p:spPr>
          <a:xfrm>
            <a:off x="4534308" y="5235275"/>
            <a:ext cx="2250937" cy="369332"/>
          </a:xfrm>
          <a:prstGeom prst="rect">
            <a:avLst/>
          </a:prstGeom>
        </p:spPr>
        <p:txBody>
          <a:bodyPr wrap="none">
            <a:spAutoFit/>
          </a:bodyPr>
          <a:lstStyle/>
          <a:p>
            <a:r>
              <a:rPr lang="el-GR" b="1" dirty="0">
                <a:solidFill>
                  <a:schemeClr val="accent2">
                    <a:lumMod val="75000"/>
                  </a:schemeClr>
                </a:solidFill>
              </a:rPr>
              <a:t>ΜΕ ΤΗΝ ΥΠΟΣΤΗΡΙΞΗ</a:t>
            </a:r>
          </a:p>
        </p:txBody>
      </p:sp>
      <p:pic>
        <p:nvPicPr>
          <p:cNvPr id="8" name="Εικόνα 7">
            <a:extLst>
              <a:ext uri="{FF2B5EF4-FFF2-40B4-BE49-F238E27FC236}">
                <a16:creationId xmlns:a16="http://schemas.microsoft.com/office/drawing/2014/main" id="{235D0618-D419-4348-B95F-DFFB11574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461" y="5692769"/>
            <a:ext cx="835686" cy="852400"/>
          </a:xfrm>
          <a:prstGeom prst="rect">
            <a:avLst/>
          </a:prstGeom>
        </p:spPr>
      </p:pic>
      <p:pic>
        <p:nvPicPr>
          <p:cNvPr id="10" name="Εικόνα 9">
            <a:extLst>
              <a:ext uri="{FF2B5EF4-FFF2-40B4-BE49-F238E27FC236}">
                <a16:creationId xmlns:a16="http://schemas.microsoft.com/office/drawing/2014/main" id="{83365410-976F-400A-9027-CC1A63C36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823" y="5692769"/>
            <a:ext cx="852400" cy="852400"/>
          </a:xfrm>
          <a:prstGeom prst="rect">
            <a:avLst/>
          </a:prstGeom>
        </p:spPr>
      </p:pic>
      <p:pic>
        <p:nvPicPr>
          <p:cNvPr id="12" name="Εικόνα 11">
            <a:extLst>
              <a:ext uri="{FF2B5EF4-FFF2-40B4-BE49-F238E27FC236}">
                <a16:creationId xmlns:a16="http://schemas.microsoft.com/office/drawing/2014/main" id="{B819C3A3-DFE9-4C36-9EA9-1E03574A3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223" y="5682527"/>
            <a:ext cx="1468262" cy="872884"/>
          </a:xfrm>
          <a:prstGeom prst="rect">
            <a:avLst/>
          </a:prstGeom>
        </p:spPr>
      </p:pic>
    </p:spTree>
    <p:extLst>
      <p:ext uri="{BB962C8B-B14F-4D97-AF65-F5344CB8AC3E}">
        <p14:creationId xmlns:p14="http://schemas.microsoft.com/office/powerpoint/2010/main" val="388974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3A220-2CD9-4A47-A0FA-5E411E640B06}"/>
              </a:ext>
            </a:extLst>
          </p:cNvPr>
          <p:cNvSpPr>
            <a:spLocks noGrp="1"/>
          </p:cNvSpPr>
          <p:nvPr>
            <p:ph type="title"/>
          </p:nvPr>
        </p:nvSpPr>
        <p:spPr>
          <a:xfrm>
            <a:off x="534937" y="407286"/>
            <a:ext cx="2123114" cy="1325563"/>
          </a:xfrm>
        </p:spPr>
        <p:txBody>
          <a:bodyPr/>
          <a:lstStyle/>
          <a:p>
            <a:r>
              <a:rPr lang="el-GR" b="1" dirty="0">
                <a:solidFill>
                  <a:schemeClr val="accent6">
                    <a:lumMod val="50000"/>
                  </a:schemeClr>
                </a:solidFill>
              </a:rPr>
              <a:t>ΑΙΓΙΔΕΣ</a:t>
            </a:r>
          </a:p>
        </p:txBody>
      </p:sp>
      <p:pic>
        <p:nvPicPr>
          <p:cNvPr id="4" name="Εικόνα 3">
            <a:extLst>
              <a:ext uri="{FF2B5EF4-FFF2-40B4-BE49-F238E27FC236}">
                <a16:creationId xmlns:a16="http://schemas.microsoft.com/office/drawing/2014/main" id="{84AF85A8-5563-4DBF-A898-D1B181B4B1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9071" y="1732849"/>
            <a:ext cx="10573857" cy="4305152"/>
          </a:xfrm>
          <a:prstGeom prst="rect">
            <a:avLst/>
          </a:prstGeom>
        </p:spPr>
      </p:pic>
      <p:sp>
        <p:nvSpPr>
          <p:cNvPr id="10" name="Ορθογώνιο 9">
            <a:extLst>
              <a:ext uri="{FF2B5EF4-FFF2-40B4-BE49-F238E27FC236}">
                <a16:creationId xmlns:a16="http://schemas.microsoft.com/office/drawing/2014/main" id="{9D7CF22C-FEA5-44B2-ADE6-122A7039E081}"/>
              </a:ext>
            </a:extLst>
          </p:cNvPr>
          <p:cNvSpPr/>
          <p:nvPr/>
        </p:nvSpPr>
        <p:spPr>
          <a:xfrm>
            <a:off x="6938297" y="4020376"/>
            <a:ext cx="1959254" cy="646331"/>
          </a:xfrm>
          <a:prstGeom prst="rect">
            <a:avLst/>
          </a:prstGeom>
        </p:spPr>
        <p:txBody>
          <a:bodyPr wrap="none">
            <a:spAutoFit/>
          </a:bodyPr>
          <a:lstStyle/>
          <a:p>
            <a:r>
              <a:rPr lang="el-GR" dirty="0"/>
              <a:t>Ένωση Ξενοδόχων </a:t>
            </a:r>
          </a:p>
          <a:p>
            <a:r>
              <a:rPr lang="el-GR" dirty="0"/>
              <a:t>Λουτρά </a:t>
            </a:r>
            <a:r>
              <a:rPr lang="el-GR" dirty="0" err="1"/>
              <a:t>Υπάτης</a:t>
            </a:r>
            <a:endParaRPr lang="el-GR" dirty="0"/>
          </a:p>
        </p:txBody>
      </p:sp>
    </p:spTree>
    <p:extLst>
      <p:ext uri="{BB962C8B-B14F-4D97-AF65-F5344CB8AC3E}">
        <p14:creationId xmlns:p14="http://schemas.microsoft.com/office/powerpoint/2010/main" val="56302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CB7E1-42ED-4C56-A962-2F22B8DD48AA}"/>
              </a:ext>
            </a:extLst>
          </p:cNvPr>
          <p:cNvSpPr>
            <a:spLocks noGrp="1"/>
          </p:cNvSpPr>
          <p:nvPr>
            <p:ph type="title"/>
          </p:nvPr>
        </p:nvSpPr>
        <p:spPr/>
        <p:txBody>
          <a:bodyPr/>
          <a:lstStyle/>
          <a:p>
            <a:r>
              <a:rPr lang="el-GR" b="1" dirty="0">
                <a:solidFill>
                  <a:schemeClr val="accent6">
                    <a:lumMod val="50000"/>
                  </a:schemeClr>
                </a:solidFill>
              </a:rPr>
              <a:t>Εκθεσιακό Κέντρο Λαμίας </a:t>
            </a:r>
          </a:p>
        </p:txBody>
      </p:sp>
      <p:sp>
        <p:nvSpPr>
          <p:cNvPr id="3" name="Θέση περιεχομένου 2">
            <a:extLst>
              <a:ext uri="{FF2B5EF4-FFF2-40B4-BE49-F238E27FC236}">
                <a16:creationId xmlns:a16="http://schemas.microsoft.com/office/drawing/2014/main" id="{FC98D1CF-E0E6-4204-AD44-D0FDDEB516DF}"/>
              </a:ext>
            </a:extLst>
          </p:cNvPr>
          <p:cNvSpPr>
            <a:spLocks noGrp="1"/>
          </p:cNvSpPr>
          <p:nvPr>
            <p:ph idx="1"/>
          </p:nvPr>
        </p:nvSpPr>
        <p:spPr/>
        <p:txBody>
          <a:bodyPr/>
          <a:lstStyle/>
          <a:p>
            <a:pPr marL="0" indent="0">
              <a:buNone/>
            </a:pPr>
            <a:r>
              <a:rPr lang="el-GR" dirty="0"/>
              <a:t>Το εκθεσιακό κέντρο Λαμίας βρίσκεται στην είσοδο της πόλης και αποτελείται ένα από τα μεγαλύτερα εκθεσιακά κέντρα της Ελλάδας.</a:t>
            </a:r>
          </a:p>
        </p:txBody>
      </p:sp>
      <p:pic>
        <p:nvPicPr>
          <p:cNvPr id="5" name="Εικόνα 4">
            <a:extLst>
              <a:ext uri="{FF2B5EF4-FFF2-40B4-BE49-F238E27FC236}">
                <a16:creationId xmlns:a16="http://schemas.microsoft.com/office/drawing/2014/main" id="{A3D7407C-A56D-45E4-AC1B-2902BCFEE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515" y="3157538"/>
            <a:ext cx="6762750" cy="3019425"/>
          </a:xfrm>
          <a:prstGeom prst="rect">
            <a:avLst/>
          </a:prstGeom>
        </p:spPr>
      </p:pic>
      <p:grpSp>
        <p:nvGrpSpPr>
          <p:cNvPr id="6" name="그룹 49">
            <a:extLst>
              <a:ext uri="{FF2B5EF4-FFF2-40B4-BE49-F238E27FC236}">
                <a16:creationId xmlns:a16="http://schemas.microsoft.com/office/drawing/2014/main" id="{CCB4DE46-ACA8-426A-89AD-A8F7A95E765B}"/>
              </a:ext>
            </a:extLst>
          </p:cNvPr>
          <p:cNvGrpSpPr/>
          <p:nvPr/>
        </p:nvGrpSpPr>
        <p:grpSpPr>
          <a:xfrm rot="14850406">
            <a:off x="9914487" y="5218260"/>
            <a:ext cx="2582699" cy="1190994"/>
            <a:chOff x="4320420" y="2476499"/>
            <a:chExt cx="2863414" cy="1481229"/>
          </a:xfrm>
        </p:grpSpPr>
        <p:sp>
          <p:nvSpPr>
            <p:cNvPr id="7" name="Freeform 53">
              <a:extLst>
                <a:ext uri="{FF2B5EF4-FFF2-40B4-BE49-F238E27FC236}">
                  <a16:creationId xmlns:a16="http://schemas.microsoft.com/office/drawing/2014/main" id="{48EA8074-A006-439A-936D-48D33AF1060A}"/>
                </a:ext>
              </a:extLst>
            </p:cNvPr>
            <p:cNvSpPr/>
            <p:nvPr/>
          </p:nvSpPr>
          <p:spPr>
            <a:xfrm rot="5639961">
              <a:off x="6406998" y="2466792"/>
              <a:ext cx="767129" cy="786543"/>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46">
              <a:extLst>
                <a:ext uri="{FF2B5EF4-FFF2-40B4-BE49-F238E27FC236}">
                  <a16:creationId xmlns:a16="http://schemas.microsoft.com/office/drawing/2014/main" id="{8E1D184C-0AA4-4FA1-884D-7C5589179A6B}"/>
                </a:ext>
              </a:extLst>
            </p:cNvPr>
            <p:cNvGrpSpPr/>
            <p:nvPr/>
          </p:nvGrpSpPr>
          <p:grpSpPr>
            <a:xfrm>
              <a:off x="4320420" y="3070081"/>
              <a:ext cx="2157467" cy="887647"/>
              <a:chOff x="7149737" y="1593671"/>
              <a:chExt cx="8656129" cy="3561393"/>
            </a:xfrm>
            <a:solidFill>
              <a:schemeClr val="accent1"/>
            </a:solidFill>
          </p:grpSpPr>
          <p:sp>
            <p:nvSpPr>
              <p:cNvPr id="9" name="자유형: 도형 47">
                <a:extLst>
                  <a:ext uri="{FF2B5EF4-FFF2-40B4-BE49-F238E27FC236}">
                    <a16:creationId xmlns:a16="http://schemas.microsoft.com/office/drawing/2014/main" id="{F4BAA99C-8E2D-45E7-A6E0-B0A0B16710E8}"/>
                  </a:ext>
                </a:extLst>
              </p:cNvPr>
              <p:cNvSpPr/>
              <p:nvPr/>
            </p:nvSpPr>
            <p:spPr>
              <a:xfrm>
                <a:off x="7184572" y="1593671"/>
                <a:ext cx="8299268" cy="3254855"/>
              </a:xfrm>
              <a:custGeom>
                <a:avLst/>
                <a:gdLst>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796478 w 8895450"/>
                  <a:gd name="connsiteY0" fmla="*/ 2481943 h 2481943"/>
                  <a:gd name="connsiteX1" fmla="*/ 543930 w 8895450"/>
                  <a:gd name="connsiteY1" fmla="*/ 2229394 h 2481943"/>
                  <a:gd name="connsiteX2" fmla="*/ 8721279 w 8895450"/>
                  <a:gd name="connsiteY2" fmla="*/ 0 h 2481943"/>
                  <a:gd name="connsiteX3" fmla="*/ 8895450 w 8895450"/>
                  <a:gd name="connsiteY3" fmla="*/ 209005 h 2481943"/>
                  <a:gd name="connsiteX4" fmla="*/ 796478 w 8895450"/>
                  <a:gd name="connsiteY4" fmla="*/ 2481943 h 2481943"/>
                  <a:gd name="connsiteX0" fmla="*/ 8351635 w 8351635"/>
                  <a:gd name="connsiteY0" fmla="*/ 209005 h 2229926"/>
                  <a:gd name="connsiteX1" fmla="*/ 115 w 8351635"/>
                  <a:gd name="connsiteY1" fmla="*/ 2229394 h 2229926"/>
                  <a:gd name="connsiteX2" fmla="*/ 8177464 w 8351635"/>
                  <a:gd name="connsiteY2" fmla="*/ 0 h 2229926"/>
                  <a:gd name="connsiteX3" fmla="*/ 8351635 w 8351635"/>
                  <a:gd name="connsiteY3" fmla="*/ 209005 h 2229926"/>
                  <a:gd name="connsiteX0" fmla="*/ 8351589 w 8351589"/>
                  <a:gd name="connsiteY0" fmla="*/ 209005 h 3365781"/>
                  <a:gd name="connsiteX1" fmla="*/ 69 w 8351589"/>
                  <a:gd name="connsiteY1" fmla="*/ 2229394 h 3365781"/>
                  <a:gd name="connsiteX2" fmla="*/ 8177418 w 8351589"/>
                  <a:gd name="connsiteY2" fmla="*/ 0 h 3365781"/>
                  <a:gd name="connsiteX3" fmla="*/ 8351589 w 8351589"/>
                  <a:gd name="connsiteY3" fmla="*/ 209005 h 3365781"/>
                  <a:gd name="connsiteX0" fmla="*/ 8299338 w 8299338"/>
                  <a:gd name="connsiteY0" fmla="*/ 209005 h 3402653"/>
                  <a:gd name="connsiteX1" fmla="*/ 70 w 8299338"/>
                  <a:gd name="connsiteY1" fmla="*/ 2272937 h 3402653"/>
                  <a:gd name="connsiteX2" fmla="*/ 8125167 w 8299338"/>
                  <a:gd name="connsiteY2" fmla="*/ 0 h 3402653"/>
                  <a:gd name="connsiteX3" fmla="*/ 8299338 w 8299338"/>
                  <a:gd name="connsiteY3" fmla="*/ 209005 h 3402653"/>
                  <a:gd name="connsiteX0" fmla="*/ 8299338 w 8299338"/>
                  <a:gd name="connsiteY0" fmla="*/ 209005 h 3424813"/>
                  <a:gd name="connsiteX1" fmla="*/ 70 w 8299338"/>
                  <a:gd name="connsiteY1" fmla="*/ 2299063 h 3424813"/>
                  <a:gd name="connsiteX2" fmla="*/ 8125167 w 8299338"/>
                  <a:gd name="connsiteY2" fmla="*/ 0 h 3424813"/>
                  <a:gd name="connsiteX3" fmla="*/ 8299338 w 8299338"/>
                  <a:gd name="connsiteY3" fmla="*/ 209005 h 3424813"/>
                  <a:gd name="connsiteX0" fmla="*/ 8299859 w 8299859"/>
                  <a:gd name="connsiteY0" fmla="*/ 209005 h 3609677"/>
                  <a:gd name="connsiteX1" fmla="*/ 591 w 8299859"/>
                  <a:gd name="connsiteY1" fmla="*/ 2299063 h 3609677"/>
                  <a:gd name="connsiteX2" fmla="*/ 8125688 w 8299859"/>
                  <a:gd name="connsiteY2" fmla="*/ 0 h 3609677"/>
                  <a:gd name="connsiteX3" fmla="*/ 8299859 w 8299859"/>
                  <a:gd name="connsiteY3" fmla="*/ 209005 h 3609677"/>
                  <a:gd name="connsiteX0" fmla="*/ 8299859 w 8299859"/>
                  <a:gd name="connsiteY0" fmla="*/ 209005 h 2343085"/>
                  <a:gd name="connsiteX1" fmla="*/ 591 w 8299859"/>
                  <a:gd name="connsiteY1" fmla="*/ 2299063 h 2343085"/>
                  <a:gd name="connsiteX2" fmla="*/ 8125688 w 8299859"/>
                  <a:gd name="connsiteY2" fmla="*/ 0 h 2343085"/>
                  <a:gd name="connsiteX3" fmla="*/ 8299859 w 8299859"/>
                  <a:gd name="connsiteY3" fmla="*/ 209005 h 2343085"/>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29316 w 8329316"/>
                  <a:gd name="connsiteY0" fmla="*/ 209005 h 2508085"/>
                  <a:gd name="connsiteX1" fmla="*/ 30048 w 8329316"/>
                  <a:gd name="connsiteY1" fmla="*/ 2299063 h 2508085"/>
                  <a:gd name="connsiteX2" fmla="*/ 8155145 w 8329316"/>
                  <a:gd name="connsiteY2" fmla="*/ 0 h 2508085"/>
                  <a:gd name="connsiteX3" fmla="*/ 8329316 w 8329316"/>
                  <a:gd name="connsiteY3" fmla="*/ 209005 h 2508085"/>
                  <a:gd name="connsiteX0" fmla="*/ 8329316 w 8329316"/>
                  <a:gd name="connsiteY0" fmla="*/ 209005 h 2299063"/>
                  <a:gd name="connsiteX1" fmla="*/ 30048 w 8329316"/>
                  <a:gd name="connsiteY1" fmla="*/ 2299063 h 2299063"/>
                  <a:gd name="connsiteX2" fmla="*/ 8155145 w 8329316"/>
                  <a:gd name="connsiteY2" fmla="*/ 0 h 2299063"/>
                  <a:gd name="connsiteX3" fmla="*/ 8329316 w 8329316"/>
                  <a:gd name="connsiteY3" fmla="*/ 209005 h 2299063"/>
                  <a:gd name="connsiteX0" fmla="*/ 8329316 w 8329316"/>
                  <a:gd name="connsiteY0" fmla="*/ 209005 h 3198200"/>
                  <a:gd name="connsiteX1" fmla="*/ 30048 w 8329316"/>
                  <a:gd name="connsiteY1" fmla="*/ 2299063 h 3198200"/>
                  <a:gd name="connsiteX2" fmla="*/ 8155145 w 8329316"/>
                  <a:gd name="connsiteY2" fmla="*/ 0 h 3198200"/>
                  <a:gd name="connsiteX3" fmla="*/ 8329316 w 8329316"/>
                  <a:gd name="connsiteY3" fmla="*/ 209005 h 3198200"/>
                  <a:gd name="connsiteX0" fmla="*/ 8299268 w 8299268"/>
                  <a:gd name="connsiteY0" fmla="*/ 209005 h 3198200"/>
                  <a:gd name="connsiteX1" fmla="*/ 0 w 8299268"/>
                  <a:gd name="connsiteY1" fmla="*/ 2299063 h 3198200"/>
                  <a:gd name="connsiteX2" fmla="*/ 8125097 w 8299268"/>
                  <a:gd name="connsiteY2" fmla="*/ 0 h 3198200"/>
                  <a:gd name="connsiteX3" fmla="*/ 8299268 w 8299268"/>
                  <a:gd name="connsiteY3" fmla="*/ 209005 h 3198200"/>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17213"/>
                  <a:gd name="connsiteX1" fmla="*/ 0 w 8299268"/>
                  <a:gd name="connsiteY1" fmla="*/ 2211977 h 3217213"/>
                  <a:gd name="connsiteX2" fmla="*/ 8125097 w 8299268"/>
                  <a:gd name="connsiteY2" fmla="*/ 0 h 3217213"/>
                  <a:gd name="connsiteX3" fmla="*/ 8299268 w 8299268"/>
                  <a:gd name="connsiteY3" fmla="*/ 209005 h 3217213"/>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278840"/>
                  <a:gd name="connsiteX1" fmla="*/ 0 w 8299268"/>
                  <a:gd name="connsiteY1" fmla="*/ 2211977 h 3278840"/>
                  <a:gd name="connsiteX2" fmla="*/ 8125097 w 8299268"/>
                  <a:gd name="connsiteY2" fmla="*/ 0 h 3278840"/>
                  <a:gd name="connsiteX3" fmla="*/ 8299268 w 8299268"/>
                  <a:gd name="connsiteY3" fmla="*/ 209005 h 3278840"/>
                  <a:gd name="connsiteX0" fmla="*/ 8299268 w 8299268"/>
                  <a:gd name="connsiteY0" fmla="*/ 209005 h 3221755"/>
                  <a:gd name="connsiteX1" fmla="*/ 0 w 8299268"/>
                  <a:gd name="connsiteY1" fmla="*/ 2211977 h 3221755"/>
                  <a:gd name="connsiteX2" fmla="*/ 8125097 w 8299268"/>
                  <a:gd name="connsiteY2" fmla="*/ 0 h 3221755"/>
                  <a:gd name="connsiteX3" fmla="*/ 8299268 w 8299268"/>
                  <a:gd name="connsiteY3" fmla="*/ 209005 h 3221755"/>
                  <a:gd name="connsiteX0" fmla="*/ 8299268 w 8299268"/>
                  <a:gd name="connsiteY0" fmla="*/ 209005 h 3289761"/>
                  <a:gd name="connsiteX1" fmla="*/ 0 w 8299268"/>
                  <a:gd name="connsiteY1" fmla="*/ 2211977 h 3289761"/>
                  <a:gd name="connsiteX2" fmla="*/ 8125097 w 8299268"/>
                  <a:gd name="connsiteY2" fmla="*/ 0 h 3289761"/>
                  <a:gd name="connsiteX3" fmla="*/ 8299268 w 8299268"/>
                  <a:gd name="connsiteY3" fmla="*/ 209005 h 3289761"/>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29678"/>
                  <a:gd name="connsiteX1" fmla="*/ 3692434 w 8299268"/>
                  <a:gd name="connsiteY1" fmla="*/ 2969621 h 3229678"/>
                  <a:gd name="connsiteX2" fmla="*/ 0 w 8299268"/>
                  <a:gd name="connsiteY2" fmla="*/ 2211977 h 3229678"/>
                  <a:gd name="connsiteX3" fmla="*/ 3622765 w 8299268"/>
                  <a:gd name="connsiteY3" fmla="*/ 2760616 h 3229678"/>
                  <a:gd name="connsiteX4" fmla="*/ 8125097 w 8299268"/>
                  <a:gd name="connsiteY4" fmla="*/ 0 h 3229678"/>
                  <a:gd name="connsiteX5" fmla="*/ 8299268 w 8299268"/>
                  <a:gd name="connsiteY5" fmla="*/ 209005 h 3229678"/>
                  <a:gd name="connsiteX0" fmla="*/ 8299317 w 8299317"/>
                  <a:gd name="connsiteY0" fmla="*/ 209005 h 3118885"/>
                  <a:gd name="connsiteX1" fmla="*/ 3692483 w 8299317"/>
                  <a:gd name="connsiteY1" fmla="*/ 2969621 h 3118885"/>
                  <a:gd name="connsiteX2" fmla="*/ 49 w 8299317"/>
                  <a:gd name="connsiteY2" fmla="*/ 2211977 h 3118885"/>
                  <a:gd name="connsiteX3" fmla="*/ 3622814 w 8299317"/>
                  <a:gd name="connsiteY3" fmla="*/ 2760616 h 3118885"/>
                  <a:gd name="connsiteX4" fmla="*/ 8125146 w 8299317"/>
                  <a:gd name="connsiteY4" fmla="*/ 0 h 3118885"/>
                  <a:gd name="connsiteX5" fmla="*/ 8299317 w 8299317"/>
                  <a:gd name="connsiteY5" fmla="*/ 209005 h 3118885"/>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47117"/>
                  <a:gd name="connsiteX1" fmla="*/ 3692434 w 8299268"/>
                  <a:gd name="connsiteY1" fmla="*/ 2969621 h 3247117"/>
                  <a:gd name="connsiteX2" fmla="*/ 0 w 8299268"/>
                  <a:gd name="connsiteY2" fmla="*/ 2211977 h 3247117"/>
                  <a:gd name="connsiteX3" fmla="*/ 3622765 w 8299268"/>
                  <a:gd name="connsiteY3" fmla="*/ 2760616 h 3247117"/>
                  <a:gd name="connsiteX4" fmla="*/ 8125097 w 8299268"/>
                  <a:gd name="connsiteY4" fmla="*/ 0 h 3247117"/>
                  <a:gd name="connsiteX5" fmla="*/ 8299268 w 8299268"/>
                  <a:gd name="connsiteY5" fmla="*/ 209005 h 3247117"/>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579222 w 8299268"/>
                  <a:gd name="connsiteY3" fmla="*/ 2786741 h 3254855"/>
                  <a:gd name="connsiteX4" fmla="*/ 8125097 w 8299268"/>
                  <a:gd name="connsiteY4" fmla="*/ 0 h 3254855"/>
                  <a:gd name="connsiteX5" fmla="*/ 8299268 w 8299268"/>
                  <a:gd name="connsiteY5" fmla="*/ 209005 h 325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9268" h="3254855">
                    <a:moveTo>
                      <a:pt x="8299268" y="209005"/>
                    </a:moveTo>
                    <a:cubicBezTo>
                      <a:pt x="7437119" y="918753"/>
                      <a:pt x="5206274" y="2522580"/>
                      <a:pt x="3692434" y="2969621"/>
                    </a:cubicBezTo>
                    <a:cubicBezTo>
                      <a:pt x="1490618" y="3564706"/>
                      <a:pt x="268514" y="3188789"/>
                      <a:pt x="0" y="2211977"/>
                    </a:cubicBezTo>
                    <a:cubicBezTo>
                      <a:pt x="410754" y="3194594"/>
                      <a:pt x="1876697" y="3268615"/>
                      <a:pt x="3579222" y="2786741"/>
                    </a:cubicBezTo>
                    <a:cubicBezTo>
                      <a:pt x="5124994" y="2270032"/>
                      <a:pt x="7254240" y="667657"/>
                      <a:pt x="8125097" y="0"/>
                    </a:cubicBezTo>
                    <a:lnTo>
                      <a:pt x="8299268" y="20900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자유형: 도형 48">
                <a:extLst>
                  <a:ext uri="{FF2B5EF4-FFF2-40B4-BE49-F238E27FC236}">
                    <a16:creationId xmlns:a16="http://schemas.microsoft.com/office/drawing/2014/main" id="{B59010E6-1188-4915-87CE-E2E4A77705F1}"/>
                  </a:ext>
                </a:extLst>
              </p:cNvPr>
              <p:cNvSpPr/>
              <p:nvPr/>
            </p:nvSpPr>
            <p:spPr>
              <a:xfrm>
                <a:off x="7149737" y="2033664"/>
                <a:ext cx="8656129" cy="3121400"/>
              </a:xfrm>
              <a:custGeom>
                <a:avLst/>
                <a:gdLst>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796478 w 8895450"/>
                  <a:gd name="connsiteY0" fmla="*/ 2481943 h 2481943"/>
                  <a:gd name="connsiteX1" fmla="*/ 543930 w 8895450"/>
                  <a:gd name="connsiteY1" fmla="*/ 2229394 h 2481943"/>
                  <a:gd name="connsiteX2" fmla="*/ 8721279 w 8895450"/>
                  <a:gd name="connsiteY2" fmla="*/ 0 h 2481943"/>
                  <a:gd name="connsiteX3" fmla="*/ 8895450 w 8895450"/>
                  <a:gd name="connsiteY3" fmla="*/ 209005 h 2481943"/>
                  <a:gd name="connsiteX4" fmla="*/ 796478 w 8895450"/>
                  <a:gd name="connsiteY4" fmla="*/ 2481943 h 2481943"/>
                  <a:gd name="connsiteX0" fmla="*/ 8351635 w 8351635"/>
                  <a:gd name="connsiteY0" fmla="*/ 209005 h 2229926"/>
                  <a:gd name="connsiteX1" fmla="*/ 115 w 8351635"/>
                  <a:gd name="connsiteY1" fmla="*/ 2229394 h 2229926"/>
                  <a:gd name="connsiteX2" fmla="*/ 8177464 w 8351635"/>
                  <a:gd name="connsiteY2" fmla="*/ 0 h 2229926"/>
                  <a:gd name="connsiteX3" fmla="*/ 8351635 w 8351635"/>
                  <a:gd name="connsiteY3" fmla="*/ 209005 h 2229926"/>
                  <a:gd name="connsiteX0" fmla="*/ 8351589 w 8351589"/>
                  <a:gd name="connsiteY0" fmla="*/ 209005 h 3365781"/>
                  <a:gd name="connsiteX1" fmla="*/ 69 w 8351589"/>
                  <a:gd name="connsiteY1" fmla="*/ 2229394 h 3365781"/>
                  <a:gd name="connsiteX2" fmla="*/ 8177418 w 8351589"/>
                  <a:gd name="connsiteY2" fmla="*/ 0 h 3365781"/>
                  <a:gd name="connsiteX3" fmla="*/ 8351589 w 8351589"/>
                  <a:gd name="connsiteY3" fmla="*/ 209005 h 3365781"/>
                  <a:gd name="connsiteX0" fmla="*/ 8299338 w 8299338"/>
                  <a:gd name="connsiteY0" fmla="*/ 209005 h 3402653"/>
                  <a:gd name="connsiteX1" fmla="*/ 70 w 8299338"/>
                  <a:gd name="connsiteY1" fmla="*/ 2272937 h 3402653"/>
                  <a:gd name="connsiteX2" fmla="*/ 8125167 w 8299338"/>
                  <a:gd name="connsiteY2" fmla="*/ 0 h 3402653"/>
                  <a:gd name="connsiteX3" fmla="*/ 8299338 w 8299338"/>
                  <a:gd name="connsiteY3" fmla="*/ 209005 h 3402653"/>
                  <a:gd name="connsiteX0" fmla="*/ 8299338 w 8299338"/>
                  <a:gd name="connsiteY0" fmla="*/ 209005 h 3424813"/>
                  <a:gd name="connsiteX1" fmla="*/ 70 w 8299338"/>
                  <a:gd name="connsiteY1" fmla="*/ 2299063 h 3424813"/>
                  <a:gd name="connsiteX2" fmla="*/ 8125167 w 8299338"/>
                  <a:gd name="connsiteY2" fmla="*/ 0 h 3424813"/>
                  <a:gd name="connsiteX3" fmla="*/ 8299338 w 8299338"/>
                  <a:gd name="connsiteY3" fmla="*/ 209005 h 3424813"/>
                  <a:gd name="connsiteX0" fmla="*/ 8299859 w 8299859"/>
                  <a:gd name="connsiteY0" fmla="*/ 209005 h 3609677"/>
                  <a:gd name="connsiteX1" fmla="*/ 591 w 8299859"/>
                  <a:gd name="connsiteY1" fmla="*/ 2299063 h 3609677"/>
                  <a:gd name="connsiteX2" fmla="*/ 8125688 w 8299859"/>
                  <a:gd name="connsiteY2" fmla="*/ 0 h 3609677"/>
                  <a:gd name="connsiteX3" fmla="*/ 8299859 w 8299859"/>
                  <a:gd name="connsiteY3" fmla="*/ 209005 h 3609677"/>
                  <a:gd name="connsiteX0" fmla="*/ 8299859 w 8299859"/>
                  <a:gd name="connsiteY0" fmla="*/ 209005 h 2343085"/>
                  <a:gd name="connsiteX1" fmla="*/ 591 w 8299859"/>
                  <a:gd name="connsiteY1" fmla="*/ 2299063 h 2343085"/>
                  <a:gd name="connsiteX2" fmla="*/ 8125688 w 8299859"/>
                  <a:gd name="connsiteY2" fmla="*/ 0 h 2343085"/>
                  <a:gd name="connsiteX3" fmla="*/ 8299859 w 8299859"/>
                  <a:gd name="connsiteY3" fmla="*/ 209005 h 2343085"/>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29316 w 8329316"/>
                  <a:gd name="connsiteY0" fmla="*/ 209005 h 2508085"/>
                  <a:gd name="connsiteX1" fmla="*/ 30048 w 8329316"/>
                  <a:gd name="connsiteY1" fmla="*/ 2299063 h 2508085"/>
                  <a:gd name="connsiteX2" fmla="*/ 8155145 w 8329316"/>
                  <a:gd name="connsiteY2" fmla="*/ 0 h 2508085"/>
                  <a:gd name="connsiteX3" fmla="*/ 8329316 w 8329316"/>
                  <a:gd name="connsiteY3" fmla="*/ 209005 h 2508085"/>
                  <a:gd name="connsiteX0" fmla="*/ 8329316 w 8329316"/>
                  <a:gd name="connsiteY0" fmla="*/ 209005 h 2299063"/>
                  <a:gd name="connsiteX1" fmla="*/ 30048 w 8329316"/>
                  <a:gd name="connsiteY1" fmla="*/ 2299063 h 2299063"/>
                  <a:gd name="connsiteX2" fmla="*/ 8155145 w 8329316"/>
                  <a:gd name="connsiteY2" fmla="*/ 0 h 2299063"/>
                  <a:gd name="connsiteX3" fmla="*/ 8329316 w 8329316"/>
                  <a:gd name="connsiteY3" fmla="*/ 209005 h 2299063"/>
                  <a:gd name="connsiteX0" fmla="*/ 8329316 w 8329316"/>
                  <a:gd name="connsiteY0" fmla="*/ 209005 h 3198200"/>
                  <a:gd name="connsiteX1" fmla="*/ 30048 w 8329316"/>
                  <a:gd name="connsiteY1" fmla="*/ 2299063 h 3198200"/>
                  <a:gd name="connsiteX2" fmla="*/ 8155145 w 8329316"/>
                  <a:gd name="connsiteY2" fmla="*/ 0 h 3198200"/>
                  <a:gd name="connsiteX3" fmla="*/ 8329316 w 8329316"/>
                  <a:gd name="connsiteY3" fmla="*/ 209005 h 3198200"/>
                  <a:gd name="connsiteX0" fmla="*/ 8299268 w 8299268"/>
                  <a:gd name="connsiteY0" fmla="*/ 209005 h 3198200"/>
                  <a:gd name="connsiteX1" fmla="*/ 0 w 8299268"/>
                  <a:gd name="connsiteY1" fmla="*/ 2299063 h 3198200"/>
                  <a:gd name="connsiteX2" fmla="*/ 8125097 w 8299268"/>
                  <a:gd name="connsiteY2" fmla="*/ 0 h 3198200"/>
                  <a:gd name="connsiteX3" fmla="*/ 8299268 w 8299268"/>
                  <a:gd name="connsiteY3" fmla="*/ 209005 h 3198200"/>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17213"/>
                  <a:gd name="connsiteX1" fmla="*/ 0 w 8299268"/>
                  <a:gd name="connsiteY1" fmla="*/ 2211977 h 3217213"/>
                  <a:gd name="connsiteX2" fmla="*/ 8125097 w 8299268"/>
                  <a:gd name="connsiteY2" fmla="*/ 0 h 3217213"/>
                  <a:gd name="connsiteX3" fmla="*/ 8299268 w 8299268"/>
                  <a:gd name="connsiteY3" fmla="*/ 209005 h 3217213"/>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278840"/>
                  <a:gd name="connsiteX1" fmla="*/ 0 w 8299268"/>
                  <a:gd name="connsiteY1" fmla="*/ 2211977 h 3278840"/>
                  <a:gd name="connsiteX2" fmla="*/ 8125097 w 8299268"/>
                  <a:gd name="connsiteY2" fmla="*/ 0 h 3278840"/>
                  <a:gd name="connsiteX3" fmla="*/ 8299268 w 8299268"/>
                  <a:gd name="connsiteY3" fmla="*/ 209005 h 3278840"/>
                  <a:gd name="connsiteX0" fmla="*/ 8299268 w 8299268"/>
                  <a:gd name="connsiteY0" fmla="*/ 209005 h 3221755"/>
                  <a:gd name="connsiteX1" fmla="*/ 0 w 8299268"/>
                  <a:gd name="connsiteY1" fmla="*/ 2211977 h 3221755"/>
                  <a:gd name="connsiteX2" fmla="*/ 8125097 w 8299268"/>
                  <a:gd name="connsiteY2" fmla="*/ 0 h 3221755"/>
                  <a:gd name="connsiteX3" fmla="*/ 8299268 w 8299268"/>
                  <a:gd name="connsiteY3" fmla="*/ 209005 h 3221755"/>
                  <a:gd name="connsiteX0" fmla="*/ 8299268 w 8299268"/>
                  <a:gd name="connsiteY0" fmla="*/ 209005 h 3289761"/>
                  <a:gd name="connsiteX1" fmla="*/ 0 w 8299268"/>
                  <a:gd name="connsiteY1" fmla="*/ 2211977 h 3289761"/>
                  <a:gd name="connsiteX2" fmla="*/ 8125097 w 8299268"/>
                  <a:gd name="connsiteY2" fmla="*/ 0 h 3289761"/>
                  <a:gd name="connsiteX3" fmla="*/ 8299268 w 8299268"/>
                  <a:gd name="connsiteY3" fmla="*/ 209005 h 3289761"/>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29678"/>
                  <a:gd name="connsiteX1" fmla="*/ 3692434 w 8299268"/>
                  <a:gd name="connsiteY1" fmla="*/ 2969621 h 3229678"/>
                  <a:gd name="connsiteX2" fmla="*/ 0 w 8299268"/>
                  <a:gd name="connsiteY2" fmla="*/ 2211977 h 3229678"/>
                  <a:gd name="connsiteX3" fmla="*/ 3622765 w 8299268"/>
                  <a:gd name="connsiteY3" fmla="*/ 2760616 h 3229678"/>
                  <a:gd name="connsiteX4" fmla="*/ 8125097 w 8299268"/>
                  <a:gd name="connsiteY4" fmla="*/ 0 h 3229678"/>
                  <a:gd name="connsiteX5" fmla="*/ 8299268 w 8299268"/>
                  <a:gd name="connsiteY5" fmla="*/ 209005 h 3229678"/>
                  <a:gd name="connsiteX0" fmla="*/ 8299317 w 8299317"/>
                  <a:gd name="connsiteY0" fmla="*/ 209005 h 3118885"/>
                  <a:gd name="connsiteX1" fmla="*/ 3692483 w 8299317"/>
                  <a:gd name="connsiteY1" fmla="*/ 2969621 h 3118885"/>
                  <a:gd name="connsiteX2" fmla="*/ 49 w 8299317"/>
                  <a:gd name="connsiteY2" fmla="*/ 2211977 h 3118885"/>
                  <a:gd name="connsiteX3" fmla="*/ 3622814 w 8299317"/>
                  <a:gd name="connsiteY3" fmla="*/ 2760616 h 3118885"/>
                  <a:gd name="connsiteX4" fmla="*/ 8125146 w 8299317"/>
                  <a:gd name="connsiteY4" fmla="*/ 0 h 3118885"/>
                  <a:gd name="connsiteX5" fmla="*/ 8299317 w 8299317"/>
                  <a:gd name="connsiteY5" fmla="*/ 209005 h 3118885"/>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47117"/>
                  <a:gd name="connsiteX1" fmla="*/ 3692434 w 8299268"/>
                  <a:gd name="connsiteY1" fmla="*/ 2969621 h 3247117"/>
                  <a:gd name="connsiteX2" fmla="*/ 0 w 8299268"/>
                  <a:gd name="connsiteY2" fmla="*/ 2211977 h 3247117"/>
                  <a:gd name="connsiteX3" fmla="*/ 3622765 w 8299268"/>
                  <a:gd name="connsiteY3" fmla="*/ 2760616 h 3247117"/>
                  <a:gd name="connsiteX4" fmla="*/ 8125097 w 8299268"/>
                  <a:gd name="connsiteY4" fmla="*/ 0 h 3247117"/>
                  <a:gd name="connsiteX5" fmla="*/ 8299268 w 8299268"/>
                  <a:gd name="connsiteY5" fmla="*/ 209005 h 3247117"/>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579222 w 8299268"/>
                  <a:gd name="connsiteY3" fmla="*/ 2786741 h 3254855"/>
                  <a:gd name="connsiteX4" fmla="*/ 8125097 w 8299268"/>
                  <a:gd name="connsiteY4" fmla="*/ 0 h 3254855"/>
                  <a:gd name="connsiteX5" fmla="*/ 8299268 w 8299268"/>
                  <a:gd name="connsiteY5" fmla="*/ 209005 h 3254855"/>
                  <a:gd name="connsiteX0" fmla="*/ 8332666 w 8332666"/>
                  <a:gd name="connsiteY0" fmla="*/ 209005 h 3190835"/>
                  <a:gd name="connsiteX1" fmla="*/ 3725832 w 8332666"/>
                  <a:gd name="connsiteY1" fmla="*/ 2969621 h 3190835"/>
                  <a:gd name="connsiteX2" fmla="*/ 0 w 8332666"/>
                  <a:gd name="connsiteY2" fmla="*/ 1898469 h 3190835"/>
                  <a:gd name="connsiteX3" fmla="*/ 3612620 w 8332666"/>
                  <a:gd name="connsiteY3" fmla="*/ 2786741 h 3190835"/>
                  <a:gd name="connsiteX4" fmla="*/ 8158495 w 8332666"/>
                  <a:gd name="connsiteY4" fmla="*/ 0 h 3190835"/>
                  <a:gd name="connsiteX5" fmla="*/ 8332666 w 8332666"/>
                  <a:gd name="connsiteY5" fmla="*/ 209005 h 3190835"/>
                  <a:gd name="connsiteX0" fmla="*/ 8332666 w 8332666"/>
                  <a:gd name="connsiteY0" fmla="*/ 209005 h 3190835"/>
                  <a:gd name="connsiteX1" fmla="*/ 3725832 w 8332666"/>
                  <a:gd name="connsiteY1" fmla="*/ 2969621 h 3190835"/>
                  <a:gd name="connsiteX2" fmla="*/ 0 w 8332666"/>
                  <a:gd name="connsiteY2" fmla="*/ 1898469 h 3190835"/>
                  <a:gd name="connsiteX3" fmla="*/ 3696116 w 8332666"/>
                  <a:gd name="connsiteY3" fmla="*/ 2708364 h 3190835"/>
                  <a:gd name="connsiteX4" fmla="*/ 8158495 w 8332666"/>
                  <a:gd name="connsiteY4" fmla="*/ 0 h 3190835"/>
                  <a:gd name="connsiteX5" fmla="*/ 8332666 w 8332666"/>
                  <a:gd name="connsiteY5" fmla="*/ 209005 h 3190835"/>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33171"/>
                  <a:gd name="connsiteX1" fmla="*/ 3767580 w 8332666"/>
                  <a:gd name="connsiteY1" fmla="*/ 2899953 h 3133171"/>
                  <a:gd name="connsiteX2" fmla="*/ 0 w 8332666"/>
                  <a:gd name="connsiteY2" fmla="*/ 1898469 h 3133171"/>
                  <a:gd name="connsiteX3" fmla="*/ 3696116 w 8332666"/>
                  <a:gd name="connsiteY3" fmla="*/ 2708364 h 3133171"/>
                  <a:gd name="connsiteX4" fmla="*/ 8158495 w 8332666"/>
                  <a:gd name="connsiteY4" fmla="*/ 0 h 3133171"/>
                  <a:gd name="connsiteX5" fmla="*/ 8332666 w 8332666"/>
                  <a:gd name="connsiteY5" fmla="*/ 209005 h 3133171"/>
                  <a:gd name="connsiteX0" fmla="*/ 8332666 w 8332666"/>
                  <a:gd name="connsiteY0" fmla="*/ 209005 h 3133171"/>
                  <a:gd name="connsiteX1" fmla="*/ 3767580 w 8332666"/>
                  <a:gd name="connsiteY1" fmla="*/ 2899953 h 3133171"/>
                  <a:gd name="connsiteX2" fmla="*/ 0 w 8332666"/>
                  <a:gd name="connsiteY2" fmla="*/ 1898469 h 3133171"/>
                  <a:gd name="connsiteX3" fmla="*/ 3662717 w 8332666"/>
                  <a:gd name="connsiteY3" fmla="*/ 2699655 h 3133171"/>
                  <a:gd name="connsiteX4" fmla="*/ 8158495 w 8332666"/>
                  <a:gd name="connsiteY4" fmla="*/ 0 h 3133171"/>
                  <a:gd name="connsiteX5" fmla="*/ 8332666 w 8332666"/>
                  <a:gd name="connsiteY5" fmla="*/ 209005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21895"/>
                  <a:gd name="connsiteX1" fmla="*/ 3767580 w 8299267"/>
                  <a:gd name="connsiteY1" fmla="*/ 2899953 h 3121895"/>
                  <a:gd name="connsiteX2" fmla="*/ 0 w 8299267"/>
                  <a:gd name="connsiteY2" fmla="*/ 1898469 h 3121895"/>
                  <a:gd name="connsiteX3" fmla="*/ 3662717 w 8299267"/>
                  <a:gd name="connsiteY3" fmla="*/ 2699655 h 3121895"/>
                  <a:gd name="connsiteX4" fmla="*/ 8158495 w 8299267"/>
                  <a:gd name="connsiteY4" fmla="*/ 0 h 3121895"/>
                  <a:gd name="connsiteX5" fmla="*/ 8299267 w 8299267"/>
                  <a:gd name="connsiteY5" fmla="*/ 235130 h 3121895"/>
                  <a:gd name="connsiteX0" fmla="*/ 8299267 w 8299267"/>
                  <a:gd name="connsiteY0" fmla="*/ 235130 h 3128957"/>
                  <a:gd name="connsiteX1" fmla="*/ 3767580 w 8299267"/>
                  <a:gd name="connsiteY1" fmla="*/ 2899953 h 3128957"/>
                  <a:gd name="connsiteX2" fmla="*/ 0 w 8299267"/>
                  <a:gd name="connsiteY2" fmla="*/ 1898469 h 3128957"/>
                  <a:gd name="connsiteX3" fmla="*/ 3662717 w 8299267"/>
                  <a:gd name="connsiteY3" fmla="*/ 2699655 h 3128957"/>
                  <a:gd name="connsiteX4" fmla="*/ 8158495 w 8299267"/>
                  <a:gd name="connsiteY4" fmla="*/ 0 h 3128957"/>
                  <a:gd name="connsiteX5" fmla="*/ 8299267 w 8299267"/>
                  <a:gd name="connsiteY5" fmla="*/ 235130 h 3128957"/>
                  <a:gd name="connsiteX0" fmla="*/ 8299267 w 8299267"/>
                  <a:gd name="connsiteY0" fmla="*/ 235130 h 3128957"/>
                  <a:gd name="connsiteX1" fmla="*/ 3767580 w 8299267"/>
                  <a:gd name="connsiteY1" fmla="*/ 2899953 h 3128957"/>
                  <a:gd name="connsiteX2" fmla="*/ 0 w 8299267"/>
                  <a:gd name="connsiteY2" fmla="*/ 1898469 h 3128957"/>
                  <a:gd name="connsiteX3" fmla="*/ 3662717 w 8299267"/>
                  <a:gd name="connsiteY3" fmla="*/ 2699655 h 3128957"/>
                  <a:gd name="connsiteX4" fmla="*/ 8158495 w 8299267"/>
                  <a:gd name="connsiteY4" fmla="*/ 0 h 3128957"/>
                  <a:gd name="connsiteX5" fmla="*/ 8299267 w 8299267"/>
                  <a:gd name="connsiteY5" fmla="*/ 235130 h 3128957"/>
                  <a:gd name="connsiteX0" fmla="*/ 8299267 w 8299267"/>
                  <a:gd name="connsiteY0" fmla="*/ 235130 h 3121400"/>
                  <a:gd name="connsiteX1" fmla="*/ 3767580 w 8299267"/>
                  <a:gd name="connsiteY1" fmla="*/ 2899953 h 3121400"/>
                  <a:gd name="connsiteX2" fmla="*/ 0 w 8299267"/>
                  <a:gd name="connsiteY2" fmla="*/ 1898469 h 3121400"/>
                  <a:gd name="connsiteX3" fmla="*/ 3662717 w 8299267"/>
                  <a:gd name="connsiteY3" fmla="*/ 2699655 h 3121400"/>
                  <a:gd name="connsiteX4" fmla="*/ 8158495 w 8299267"/>
                  <a:gd name="connsiteY4" fmla="*/ 0 h 3121400"/>
                  <a:gd name="connsiteX5" fmla="*/ 8299267 w 8299267"/>
                  <a:gd name="connsiteY5" fmla="*/ 235130 h 3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9267" h="3121400">
                    <a:moveTo>
                      <a:pt x="8299267" y="235130"/>
                    </a:moveTo>
                    <a:cubicBezTo>
                      <a:pt x="7044692" y="1319346"/>
                      <a:pt x="5281420" y="2452912"/>
                      <a:pt x="3767580" y="2899953"/>
                    </a:cubicBezTo>
                    <a:cubicBezTo>
                      <a:pt x="1766154" y="3451495"/>
                      <a:pt x="260165" y="2918823"/>
                      <a:pt x="0" y="1898469"/>
                    </a:cubicBezTo>
                    <a:cubicBezTo>
                      <a:pt x="302210" y="2863669"/>
                      <a:pt x="1960192" y="3181529"/>
                      <a:pt x="3662717" y="2699655"/>
                    </a:cubicBezTo>
                    <a:cubicBezTo>
                      <a:pt x="5208489" y="2182946"/>
                      <a:pt x="7028803" y="989874"/>
                      <a:pt x="8158495" y="0"/>
                    </a:cubicBezTo>
                    <a:lnTo>
                      <a:pt x="8299267" y="23513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extLst>
      <p:ext uri="{BB962C8B-B14F-4D97-AF65-F5344CB8AC3E}">
        <p14:creationId xmlns:p14="http://schemas.microsoft.com/office/powerpoint/2010/main" val="96591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C10DE7-0A35-473D-A9C2-558CA010559F}"/>
              </a:ext>
            </a:extLst>
          </p:cNvPr>
          <p:cNvSpPr>
            <a:spLocks noGrp="1"/>
          </p:cNvSpPr>
          <p:nvPr>
            <p:ph type="title"/>
          </p:nvPr>
        </p:nvSpPr>
        <p:spPr>
          <a:xfrm>
            <a:off x="209025" y="381903"/>
            <a:ext cx="10515600" cy="1325563"/>
          </a:xfrm>
        </p:spPr>
        <p:txBody>
          <a:bodyPr/>
          <a:lstStyle/>
          <a:p>
            <a:r>
              <a:rPr lang="el-GR" b="1" dirty="0">
                <a:solidFill>
                  <a:schemeClr val="accent6">
                    <a:lumMod val="50000"/>
                  </a:schemeClr>
                </a:solidFill>
              </a:rPr>
              <a:t>Θεματικός Τουρισμός</a:t>
            </a:r>
            <a:r>
              <a:rPr lang="en-US" b="1" dirty="0">
                <a:solidFill>
                  <a:schemeClr val="accent6">
                    <a:lumMod val="50000"/>
                  </a:schemeClr>
                </a:solidFill>
              </a:rPr>
              <a:t> </a:t>
            </a:r>
            <a:r>
              <a:rPr lang="el-GR" b="1" dirty="0">
                <a:solidFill>
                  <a:schemeClr val="accent6">
                    <a:lumMod val="50000"/>
                  </a:schemeClr>
                </a:solidFill>
              </a:rPr>
              <a:t>:</a:t>
            </a:r>
            <a:br>
              <a:rPr lang="el-GR" dirty="0"/>
            </a:br>
            <a:endParaRPr lang="el-GR" dirty="0"/>
          </a:p>
        </p:txBody>
      </p:sp>
      <p:sp>
        <p:nvSpPr>
          <p:cNvPr id="3" name="Θέση περιεχομένου 2">
            <a:extLst>
              <a:ext uri="{FF2B5EF4-FFF2-40B4-BE49-F238E27FC236}">
                <a16:creationId xmlns:a16="http://schemas.microsoft.com/office/drawing/2014/main" id="{4F09E2AF-97C5-43CA-A125-E7FFB3C49824}"/>
              </a:ext>
            </a:extLst>
          </p:cNvPr>
          <p:cNvSpPr>
            <a:spLocks noGrp="1"/>
          </p:cNvSpPr>
          <p:nvPr>
            <p:ph idx="1"/>
          </p:nvPr>
        </p:nvSpPr>
        <p:spPr>
          <a:xfrm>
            <a:off x="301305" y="1369541"/>
            <a:ext cx="7139730" cy="5106556"/>
          </a:xfrm>
        </p:spPr>
        <p:txBody>
          <a:bodyPr>
            <a:normAutofit fontScale="47500" lnSpcReduction="20000"/>
          </a:bodyPr>
          <a:lstStyle/>
          <a:p>
            <a:r>
              <a:rPr lang="el-GR" b="1" dirty="0">
                <a:solidFill>
                  <a:schemeClr val="accent2">
                    <a:lumMod val="75000"/>
                  </a:schemeClr>
                </a:solidFill>
              </a:rPr>
              <a:t>1. </a:t>
            </a:r>
            <a:r>
              <a:rPr lang="el-GR" b="1" dirty="0" err="1">
                <a:solidFill>
                  <a:schemeClr val="accent2">
                    <a:lumMod val="75000"/>
                  </a:schemeClr>
                </a:solidFill>
              </a:rPr>
              <a:t>City</a:t>
            </a:r>
            <a:r>
              <a:rPr lang="el-GR" b="1" dirty="0">
                <a:solidFill>
                  <a:schemeClr val="accent2">
                    <a:lumMod val="75000"/>
                  </a:schemeClr>
                </a:solidFill>
              </a:rPr>
              <a:t> </a:t>
            </a:r>
            <a:r>
              <a:rPr lang="el-GR" b="1" dirty="0" err="1">
                <a:solidFill>
                  <a:schemeClr val="accent2">
                    <a:lumMod val="75000"/>
                  </a:schemeClr>
                </a:solidFill>
              </a:rPr>
              <a:t>Break</a:t>
            </a:r>
            <a:r>
              <a:rPr lang="el-GR" b="1" dirty="0">
                <a:solidFill>
                  <a:schemeClr val="accent2">
                    <a:lumMod val="75000"/>
                  </a:schemeClr>
                </a:solidFill>
              </a:rPr>
              <a:t> </a:t>
            </a:r>
            <a:r>
              <a:rPr lang="el-GR" dirty="0"/>
              <a:t>(Ανάπτυξη προορισμών </a:t>
            </a:r>
            <a:r>
              <a:rPr lang="el-GR" dirty="0" err="1"/>
              <a:t>City</a:t>
            </a:r>
            <a:r>
              <a:rPr lang="el-GR" dirty="0"/>
              <a:t> </a:t>
            </a:r>
            <a:r>
              <a:rPr lang="el-GR" dirty="0" err="1"/>
              <a:t>Break</a:t>
            </a:r>
            <a:r>
              <a:rPr lang="el-GR" dirty="0"/>
              <a:t>, , Αγορές, Αρχιτεκτονική, Διασκέδαση, Εμπειρία, Εμπορικά Κέντρα, Ένταξη Πολιτιστικών Διαδρομών, Ιστορία κλπ.).</a:t>
            </a:r>
          </a:p>
          <a:p>
            <a:r>
              <a:rPr lang="el-GR" b="1" dirty="0">
                <a:solidFill>
                  <a:schemeClr val="accent2">
                    <a:lumMod val="75000"/>
                  </a:schemeClr>
                </a:solidFill>
              </a:rPr>
              <a:t>2. Αθλητικός Τουρισμός </a:t>
            </a:r>
            <a:r>
              <a:rPr lang="el-GR" dirty="0"/>
              <a:t>(Αθλητικές διοργανώσεις ,δραστηριότητες &amp; </a:t>
            </a:r>
            <a:r>
              <a:rPr lang="el-GR" dirty="0" err="1"/>
              <a:t>Εvent</a:t>
            </a:r>
            <a:r>
              <a:rPr lang="el-GR" dirty="0"/>
              <a:t>, Αλεξίπτωτο Πλαγιάς , Αναρρίχηση , Golf , Ορειβασία, Ορειβατικό Σκι, Ορεινή Ποδηλασία, Ορεινό Τρέξιμο).</a:t>
            </a:r>
          </a:p>
          <a:p>
            <a:r>
              <a:rPr lang="el-GR" b="1" dirty="0">
                <a:solidFill>
                  <a:schemeClr val="accent2">
                    <a:lumMod val="75000"/>
                  </a:schemeClr>
                </a:solidFill>
              </a:rPr>
              <a:t>3. Γεωτουρισμός </a:t>
            </a:r>
            <a:r>
              <a:rPr lang="el-GR" dirty="0"/>
              <a:t>(</a:t>
            </a:r>
            <a:r>
              <a:rPr lang="el-GR" dirty="0" err="1"/>
              <a:t>Γεωπάρκα</a:t>
            </a:r>
            <a:r>
              <a:rPr lang="el-GR" dirty="0"/>
              <a:t>, Σπήλαια).</a:t>
            </a:r>
          </a:p>
          <a:p>
            <a:r>
              <a:rPr lang="el-GR" b="1" dirty="0">
                <a:solidFill>
                  <a:schemeClr val="accent2">
                    <a:lumMod val="75000"/>
                  </a:schemeClr>
                </a:solidFill>
              </a:rPr>
              <a:t>4. Εκπαιδευτικός Τουρισμός </a:t>
            </a:r>
            <a:r>
              <a:rPr lang="el-GR" dirty="0"/>
              <a:t>(Προγράμματα Εκπαιδευτικού και Πολιτιστικού χαρακτήρα, Γνωριμία με την Ελληνική Πολιτιστική Κληρονομιά).</a:t>
            </a:r>
          </a:p>
          <a:p>
            <a:r>
              <a:rPr lang="el-GR" b="1" dirty="0">
                <a:solidFill>
                  <a:schemeClr val="accent2">
                    <a:lumMod val="75000"/>
                  </a:schemeClr>
                </a:solidFill>
              </a:rPr>
              <a:t>5. Θαλάσσιος Τουρισμός </a:t>
            </a:r>
            <a:r>
              <a:rPr lang="el-GR" dirty="0"/>
              <a:t>(Αλιευτικός Τουρισμός , Θαλάσσια Παιχνίδια,  Θαλάσσια Πάρκα, Καταδυτικός Τουρισμός, Μαρίνες, Τουρισμός Κρουαζιέρας, Σκάφη Αναψυχής).</a:t>
            </a:r>
          </a:p>
          <a:p>
            <a:r>
              <a:rPr lang="el-GR" b="1" dirty="0">
                <a:solidFill>
                  <a:schemeClr val="accent2">
                    <a:lumMod val="75000"/>
                  </a:schemeClr>
                </a:solidFill>
              </a:rPr>
              <a:t>6. Θρησκευτικός και Προσκυνηματικός Τουρισμός </a:t>
            </a:r>
            <a:r>
              <a:rPr lang="el-GR" dirty="0"/>
              <a:t>(Εκκλησίες, Μοναστήρια).</a:t>
            </a:r>
          </a:p>
          <a:p>
            <a:r>
              <a:rPr lang="el-GR" b="1" dirty="0">
                <a:solidFill>
                  <a:schemeClr val="accent2">
                    <a:lumMod val="75000"/>
                  </a:schemeClr>
                </a:solidFill>
              </a:rPr>
              <a:t>7. Πολιτιστικός Τουρισμός </a:t>
            </a:r>
            <a:r>
              <a:rPr lang="el-GR" dirty="0"/>
              <a:t>(Αρχαιολογικοί Χώροι, Μνημεία, Μουσεία, Κάστρα, Ιστορικά Μνημεία, Έθιμα και Μουσικά Δρώμενα, Πολιτιστικές εκδηλώσεις, Φεστιβάλ).</a:t>
            </a:r>
          </a:p>
          <a:p>
            <a:r>
              <a:rPr lang="el-GR" b="1" dirty="0">
                <a:solidFill>
                  <a:schemeClr val="accent2">
                    <a:lumMod val="75000"/>
                  </a:schemeClr>
                </a:solidFill>
              </a:rPr>
              <a:t>8. Συνεδριακός Τουρισμός </a:t>
            </a:r>
            <a:r>
              <a:rPr lang="el-GR" dirty="0"/>
              <a:t>(Εκθεσιακά Κέντρα, Συνεδριακά Κέντρα).</a:t>
            </a:r>
          </a:p>
          <a:p>
            <a:r>
              <a:rPr lang="el-GR" b="1" dirty="0">
                <a:solidFill>
                  <a:schemeClr val="accent2">
                    <a:lumMod val="75000"/>
                  </a:schemeClr>
                </a:solidFill>
              </a:rPr>
              <a:t>9. Τουρισμός Υγείας και Ευεξίας </a:t>
            </a:r>
            <a:r>
              <a:rPr lang="el-GR" dirty="0"/>
              <a:t>(Ιαματικός Τουρισμός, Ιαματικές πηγές, Κέντρα, Ιατρικός Τουρισμός, </a:t>
            </a:r>
            <a:r>
              <a:rPr lang="el-GR" dirty="0" err="1"/>
              <a:t>Θαλασσοθεραπεία</a:t>
            </a:r>
            <a:r>
              <a:rPr lang="el-GR" dirty="0"/>
              <a:t>, Θεραπευτικά Προγράμματα, </a:t>
            </a:r>
            <a:r>
              <a:rPr lang="el-GR" dirty="0" err="1"/>
              <a:t>Yoga</a:t>
            </a:r>
            <a:r>
              <a:rPr lang="el-GR" dirty="0"/>
              <a:t>, Spa </a:t>
            </a:r>
            <a:r>
              <a:rPr lang="el-GR" dirty="0" err="1"/>
              <a:t>κλπ</a:t>
            </a:r>
            <a:r>
              <a:rPr lang="el-GR" dirty="0"/>
              <a:t>).</a:t>
            </a:r>
          </a:p>
          <a:p>
            <a:r>
              <a:rPr lang="el-GR" b="1" dirty="0">
                <a:solidFill>
                  <a:schemeClr val="accent2">
                    <a:lumMod val="75000"/>
                  </a:schemeClr>
                </a:solidFill>
              </a:rPr>
              <a:t>10. Τουρισμός Υπαίθρου </a:t>
            </a:r>
            <a:r>
              <a:rPr lang="el-GR" dirty="0"/>
              <a:t>(Αγροτικός Τουρισμός Αγροτικές Δραστηριότητες που σχετίζονται με την Γεωργία, Κτηνοτροφία, Μελισσοκομία </a:t>
            </a:r>
            <a:r>
              <a:rPr lang="el-GR" dirty="0" err="1"/>
              <a:t>κλπ</a:t>
            </a:r>
            <a:r>
              <a:rPr lang="el-GR" dirty="0"/>
              <a:t>, Παρατήρηση Οικοσυστήματος) Οικοτουρισμός (Αναπτύσσεται σε οικολογικά αξιόλογες και κυρίως θεσμοθετημένης περιβαλλοντικής προστασίας περιοχές πχ περιοχές Natura).</a:t>
            </a:r>
          </a:p>
          <a:p>
            <a:r>
              <a:rPr lang="el-GR" b="1" dirty="0">
                <a:solidFill>
                  <a:schemeClr val="accent2">
                    <a:lumMod val="75000"/>
                  </a:schemeClr>
                </a:solidFill>
              </a:rPr>
              <a:t>11. Υπαίθριες Δραστηριότητες </a:t>
            </a:r>
            <a:r>
              <a:rPr lang="el-GR" dirty="0"/>
              <a:t>(Αναρρίχηση, </a:t>
            </a:r>
            <a:r>
              <a:rPr lang="el-GR" dirty="0" err="1"/>
              <a:t>Canoe</a:t>
            </a:r>
            <a:r>
              <a:rPr lang="el-GR" dirty="0"/>
              <a:t> </a:t>
            </a:r>
            <a:r>
              <a:rPr lang="el-GR" dirty="0" err="1"/>
              <a:t>Kayak</a:t>
            </a:r>
            <a:r>
              <a:rPr lang="el-GR" dirty="0"/>
              <a:t>, </a:t>
            </a:r>
            <a:r>
              <a:rPr lang="el-GR" dirty="0" err="1"/>
              <a:t>Canyoning</a:t>
            </a:r>
            <a:r>
              <a:rPr lang="el-GR" dirty="0"/>
              <a:t>, Ιππασία, </a:t>
            </a:r>
            <a:r>
              <a:rPr lang="el-GR" dirty="0" err="1"/>
              <a:t>Kayak</a:t>
            </a:r>
            <a:r>
              <a:rPr lang="el-GR" dirty="0"/>
              <a:t> ποταμού, </a:t>
            </a:r>
            <a:r>
              <a:rPr lang="el-GR" dirty="0" err="1"/>
              <a:t>Mountain</a:t>
            </a:r>
            <a:r>
              <a:rPr lang="el-GR" dirty="0"/>
              <a:t> </a:t>
            </a:r>
            <a:r>
              <a:rPr lang="el-GR" dirty="0" err="1"/>
              <a:t>Biking</a:t>
            </a:r>
            <a:r>
              <a:rPr lang="el-GR" dirty="0"/>
              <a:t>, Ορειβατικοί &amp; Πεζοπορικοί Σύλλογοι, Ποδηλασία, </a:t>
            </a:r>
            <a:r>
              <a:rPr lang="el-GR" dirty="0" err="1"/>
              <a:t>Rafting</a:t>
            </a:r>
            <a:r>
              <a:rPr lang="el-GR" dirty="0"/>
              <a:t>, Ταξίδια περιπέτειας, </a:t>
            </a:r>
            <a:r>
              <a:rPr lang="el-GR" dirty="0" err="1"/>
              <a:t>Trekking</a:t>
            </a:r>
            <a:r>
              <a:rPr lang="el-GR" dirty="0"/>
              <a:t> ποταμού,  Υπαίθριες Δραστηριότητες).</a:t>
            </a:r>
          </a:p>
          <a:p>
            <a:r>
              <a:rPr lang="el-GR" b="1" dirty="0">
                <a:solidFill>
                  <a:schemeClr val="accent2">
                    <a:lumMod val="75000"/>
                  </a:schemeClr>
                </a:solidFill>
              </a:rPr>
              <a:t>12. Χειμερινός Τουρισμός &amp; Χιονοδρομικός Τουρισμός </a:t>
            </a:r>
            <a:r>
              <a:rPr lang="el-GR" dirty="0"/>
              <a:t>(Σκι, Χειμερινά Σπορ, Χιονοδρομικά Κέντρα).</a:t>
            </a:r>
          </a:p>
          <a:p>
            <a:endParaRPr lang="el-GR" dirty="0"/>
          </a:p>
        </p:txBody>
      </p:sp>
      <p:pic>
        <p:nvPicPr>
          <p:cNvPr id="8" name="Εικόνα 7">
            <a:extLst>
              <a:ext uri="{FF2B5EF4-FFF2-40B4-BE49-F238E27FC236}">
                <a16:creationId xmlns:a16="http://schemas.microsoft.com/office/drawing/2014/main" id="{332BB7CF-F2EC-4C13-90DA-D9E6054A85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3706" y="949586"/>
            <a:ext cx="3927969" cy="5237293"/>
          </a:xfrm>
          <a:prstGeom prst="rect">
            <a:avLst/>
          </a:prstGeom>
        </p:spPr>
      </p:pic>
    </p:spTree>
    <p:extLst>
      <p:ext uri="{BB962C8B-B14F-4D97-AF65-F5344CB8AC3E}">
        <p14:creationId xmlns:p14="http://schemas.microsoft.com/office/powerpoint/2010/main" val="397612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46F440-35B3-47FB-AF48-C8953DD2F5B7}"/>
              </a:ext>
            </a:extLst>
          </p:cNvPr>
          <p:cNvSpPr>
            <a:spLocks noGrp="1"/>
          </p:cNvSpPr>
          <p:nvPr>
            <p:ph type="title"/>
          </p:nvPr>
        </p:nvSpPr>
        <p:spPr>
          <a:xfrm>
            <a:off x="573249" y="765025"/>
            <a:ext cx="4203583" cy="1325563"/>
          </a:xfrm>
        </p:spPr>
        <p:txBody>
          <a:bodyPr/>
          <a:lstStyle/>
          <a:p>
            <a:r>
              <a:rPr lang="en-US" b="1" dirty="0">
                <a:solidFill>
                  <a:schemeClr val="accent6">
                    <a:lumMod val="75000"/>
                  </a:schemeClr>
                </a:solidFill>
              </a:rPr>
              <a:t>Food Festival</a:t>
            </a:r>
            <a:br>
              <a:rPr lang="el-GR" dirty="0"/>
            </a:br>
            <a:endParaRPr lang="el-GR" dirty="0"/>
          </a:p>
        </p:txBody>
      </p:sp>
      <p:sp>
        <p:nvSpPr>
          <p:cNvPr id="3" name="Θέση περιεχομένου 2">
            <a:extLst>
              <a:ext uri="{FF2B5EF4-FFF2-40B4-BE49-F238E27FC236}">
                <a16:creationId xmlns:a16="http://schemas.microsoft.com/office/drawing/2014/main" id="{8D6A6FD4-4966-4F12-9298-6036FFE10C32}"/>
              </a:ext>
            </a:extLst>
          </p:cNvPr>
          <p:cNvSpPr>
            <a:spLocks noGrp="1"/>
          </p:cNvSpPr>
          <p:nvPr>
            <p:ph idx="1"/>
          </p:nvPr>
        </p:nvSpPr>
        <p:spPr>
          <a:xfrm>
            <a:off x="4202885" y="1823593"/>
            <a:ext cx="7088696" cy="4072413"/>
          </a:xfrm>
        </p:spPr>
        <p:txBody>
          <a:bodyPr>
            <a:normAutofit/>
          </a:bodyPr>
          <a:lstStyle/>
          <a:p>
            <a:pPr marL="0" indent="0">
              <a:buNone/>
            </a:pPr>
            <a:r>
              <a:rPr lang="el-GR" sz="1600" dirty="0"/>
              <a:t>Το </a:t>
            </a:r>
            <a:r>
              <a:rPr lang="el-GR" sz="1600" b="1" dirty="0">
                <a:solidFill>
                  <a:schemeClr val="accent2">
                    <a:lumMod val="75000"/>
                  </a:schemeClr>
                </a:solidFill>
              </a:rPr>
              <a:t>Food Festival </a:t>
            </a:r>
            <a:r>
              <a:rPr lang="el-GR" sz="1600" dirty="0"/>
              <a:t>θα αφορά την γαστρονομία της Ελλάδας, δίνοντας έμφαση στη γαστρονομία της Φθιώτιδος από την παράδοση και το σήμερα έως και το αύριο αυτής. Στόχος του φεστιβάλ είναι η ανάδειξη και η προβολή των συνταγών και προϊόντων, ιδιαίτερα από την περιοχή και θα διοργανώνεται ετήσια με απώτερο σκοπό να εξελιχθεί σε θεσμό. Θα είναι ένα πάζλ από διάφορες εκδηλώσεις γύρω από την γαστρονομία και θα μπορούν να συμμετάσχουν σ΄ αυτό τόσο επιχειρήσεις και παραγωγοί της γαστρονομίας και του οίνου, όσο και τοπικοί παραγωγοί και μαγαζιά της πόλης, ο καθένας με το δικό του περίπτερο. Οι παραγωγοί καθώς και τα καταστήματα που θα επιλέξουν να συμμετάσχουν σ΄ αυτό, θα έχουν την ευκαιρία να εκθέσουν τα προϊόντα τους, να τα προβάλουν, να τα διαφημίσουν, αλλά και να τα πουλήσουν στους επισκέπτες.</a:t>
            </a:r>
          </a:p>
          <a:p>
            <a:pPr marL="0" indent="0">
              <a:buNone/>
            </a:pPr>
            <a:r>
              <a:rPr lang="el-GR" sz="1600" dirty="0"/>
              <a:t>Μέσα από το φεστιβάλ θα δοθεί η ευκαιρία να  παρουσιαστούν νέες και παραδοσιακές συνταγές, πρωτοποριακά νέα τοπικά υλικά και πολλά άλλα ενδιαφέροντα και χρήσιμα στοιχεία γύρω από τις διατροφικές τάσεις της εποχής  έχοντας στο επίκεντρο τις παραδοσιακές συνταγές της Ρούμελης, αλλά και όλης της Ελλάδας.</a:t>
            </a:r>
          </a:p>
          <a:p>
            <a:endParaRPr lang="el-GR" sz="1600" dirty="0"/>
          </a:p>
        </p:txBody>
      </p:sp>
      <p:pic>
        <p:nvPicPr>
          <p:cNvPr id="4" name="Εικόνα 3">
            <a:extLst>
              <a:ext uri="{FF2B5EF4-FFF2-40B4-BE49-F238E27FC236}">
                <a16:creationId xmlns:a16="http://schemas.microsoft.com/office/drawing/2014/main" id="{EE364BA2-53F7-46A0-99F1-7C15229795CA}"/>
              </a:ext>
            </a:extLst>
          </p:cNvPr>
          <p:cNvPicPr>
            <a:picLocks noChangeAspect="1"/>
          </p:cNvPicPr>
          <p:nvPr/>
        </p:nvPicPr>
        <p:blipFill>
          <a:blip r:embed="rId2"/>
          <a:stretch>
            <a:fillRect/>
          </a:stretch>
        </p:blipFill>
        <p:spPr>
          <a:xfrm>
            <a:off x="10307119" y="187218"/>
            <a:ext cx="1627773" cy="987638"/>
          </a:xfrm>
          <a:prstGeom prst="rect">
            <a:avLst/>
          </a:prstGeom>
        </p:spPr>
      </p:pic>
      <p:pic>
        <p:nvPicPr>
          <p:cNvPr id="5" name="Εικόνα 4">
            <a:extLst>
              <a:ext uri="{FF2B5EF4-FFF2-40B4-BE49-F238E27FC236}">
                <a16:creationId xmlns:a16="http://schemas.microsoft.com/office/drawing/2014/main" id="{3962BDA4-5D65-49A0-B24F-AC087CD32A3C}"/>
              </a:ext>
            </a:extLst>
          </p:cNvPr>
          <p:cNvPicPr>
            <a:picLocks noChangeAspect="1"/>
          </p:cNvPicPr>
          <p:nvPr/>
        </p:nvPicPr>
        <p:blipFill>
          <a:blip r:embed="rId3"/>
          <a:stretch>
            <a:fillRect/>
          </a:stretch>
        </p:blipFill>
        <p:spPr>
          <a:xfrm>
            <a:off x="631972" y="2128420"/>
            <a:ext cx="3237763" cy="3462761"/>
          </a:xfrm>
          <a:prstGeom prst="rect">
            <a:avLst/>
          </a:prstGeom>
        </p:spPr>
      </p:pic>
    </p:spTree>
    <p:extLst>
      <p:ext uri="{BB962C8B-B14F-4D97-AF65-F5344CB8AC3E}">
        <p14:creationId xmlns:p14="http://schemas.microsoft.com/office/powerpoint/2010/main" val="245698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3D5B73B-C707-4B92-A00D-B8F990857A3C}"/>
              </a:ext>
            </a:extLst>
          </p:cNvPr>
          <p:cNvSpPr>
            <a:spLocks noGrp="1"/>
          </p:cNvSpPr>
          <p:nvPr>
            <p:ph idx="1"/>
          </p:nvPr>
        </p:nvSpPr>
        <p:spPr>
          <a:xfrm>
            <a:off x="268448" y="160529"/>
            <a:ext cx="11450972" cy="4351338"/>
          </a:xfrm>
        </p:spPr>
        <p:txBody>
          <a:bodyPr>
            <a:normAutofit/>
          </a:bodyPr>
          <a:lstStyle/>
          <a:p>
            <a:pPr marL="0" indent="0" algn="ctr">
              <a:buNone/>
            </a:pPr>
            <a:r>
              <a:rPr lang="el-GR" sz="1600" b="1" dirty="0">
                <a:solidFill>
                  <a:schemeClr val="accent2">
                    <a:lumMod val="75000"/>
                  </a:schemeClr>
                </a:solidFill>
              </a:rPr>
              <a:t>Συγκεκριμένα το Food Festival θα περιλαμβάνει:</a:t>
            </a:r>
          </a:p>
          <a:p>
            <a:pPr>
              <a:buFont typeface="Wingdings" panose="05000000000000000000" pitchFamily="2" charset="2"/>
              <a:buChar char="v"/>
            </a:pPr>
            <a:r>
              <a:rPr lang="el-GR" sz="1600" dirty="0"/>
              <a:t>Ημερίδα γύρω από τη γαστρονομία και την τουριστική ανάπτυξη, σεμινάρια από κορυφαίους σεφ και διατροφολόγους</a:t>
            </a:r>
          </a:p>
          <a:p>
            <a:pPr>
              <a:buFont typeface="Wingdings" panose="05000000000000000000" pitchFamily="2" charset="2"/>
              <a:buChar char="v"/>
            </a:pPr>
            <a:r>
              <a:rPr lang="el-GR" sz="1600" dirty="0"/>
              <a:t>Έκθεση παραδοσιακών προϊόντων</a:t>
            </a:r>
          </a:p>
          <a:p>
            <a:pPr>
              <a:buFont typeface="Wingdings" panose="05000000000000000000" pitchFamily="2" charset="2"/>
              <a:buChar char="v"/>
            </a:pPr>
            <a:r>
              <a:rPr lang="el-GR" sz="1600" dirty="0"/>
              <a:t>Μουσικές εκδηλώσεις</a:t>
            </a:r>
          </a:p>
          <a:p>
            <a:pPr>
              <a:buFont typeface="Wingdings" panose="05000000000000000000" pitchFamily="2" charset="2"/>
              <a:buChar char="v"/>
            </a:pPr>
            <a:r>
              <a:rPr lang="el-GR" sz="1600" dirty="0"/>
              <a:t>Εκδηλώσεις με  μαγειρική  από γνωστούς και ντόπιους σεφ, οι οποίοι χρησιμοποιώντας τις εξαιρετικές πρώτες ύλες από την περιοχή, θα προσφέρουν απίθανες γευστικές εμπειρίες στους επισκέπτες.</a:t>
            </a:r>
          </a:p>
          <a:p>
            <a:pPr>
              <a:buFont typeface="Wingdings" panose="05000000000000000000" pitchFamily="2" charset="2"/>
              <a:buChar char="v"/>
            </a:pPr>
            <a:r>
              <a:rPr lang="el-GR" sz="1600" dirty="0"/>
              <a:t>Σύλλογοι, σχολές μαγειρικής και </a:t>
            </a:r>
            <a:r>
              <a:rPr lang="el-GR" sz="1600" dirty="0" err="1"/>
              <a:t>food</a:t>
            </a:r>
            <a:r>
              <a:rPr lang="el-GR" sz="1600" dirty="0"/>
              <a:t> </a:t>
            </a:r>
            <a:r>
              <a:rPr lang="el-GR" sz="1600" dirty="0" err="1"/>
              <a:t>bloggers</a:t>
            </a:r>
            <a:r>
              <a:rPr lang="el-GR" sz="1600" dirty="0"/>
              <a:t> θα μαγειρέψουν για το κοινό με δωρεάν δοκιμή</a:t>
            </a:r>
          </a:p>
          <a:p>
            <a:pPr>
              <a:buFont typeface="Wingdings" panose="05000000000000000000" pitchFamily="2" charset="2"/>
              <a:buChar char="v"/>
            </a:pPr>
            <a:r>
              <a:rPr lang="el-GR" sz="1600" dirty="0"/>
              <a:t>Θα πραγματοποιηθούν </a:t>
            </a:r>
            <a:r>
              <a:rPr lang="el-GR" sz="1600" dirty="0" err="1"/>
              <a:t>Μaster</a:t>
            </a:r>
            <a:r>
              <a:rPr lang="el-GR" sz="1600" dirty="0"/>
              <a:t> </a:t>
            </a:r>
            <a:r>
              <a:rPr lang="el-GR" sz="1600" dirty="0" err="1"/>
              <a:t>Classes</a:t>
            </a:r>
            <a:r>
              <a:rPr lang="el-GR" sz="1600" dirty="0"/>
              <a:t> για το κοινό και τα παιδιά</a:t>
            </a:r>
          </a:p>
          <a:p>
            <a:pPr>
              <a:buFont typeface="Wingdings" panose="05000000000000000000" pitchFamily="2" charset="2"/>
              <a:buChar char="v"/>
            </a:pPr>
            <a:r>
              <a:rPr lang="el-GR" sz="1600" dirty="0"/>
              <a:t>Οι  παραγωγοί του τόπου θα είναι εκεί για να συνομιλήσουν με το κοινό και να προσφέρουν διάφορα τοπικά κεράσματα, όπως ελιές, μέλι, βότανα, χυλοπίτες, κρασί, τσίπουρο και παραδοσιακά γλυκά</a:t>
            </a:r>
          </a:p>
          <a:p>
            <a:pPr marL="0" indent="0">
              <a:buNone/>
            </a:pPr>
            <a:r>
              <a:rPr lang="el-GR" sz="1600" dirty="0"/>
              <a:t>Το </a:t>
            </a:r>
            <a:r>
              <a:rPr lang="el-GR" sz="1600" b="1" dirty="0">
                <a:solidFill>
                  <a:schemeClr val="accent2">
                    <a:lumMod val="75000"/>
                  </a:schemeClr>
                </a:solidFill>
              </a:rPr>
              <a:t>Food Festival  </a:t>
            </a:r>
            <a:r>
              <a:rPr lang="el-GR" sz="1600" dirty="0"/>
              <a:t>θα αποτελέσει μια μοναδική ευκαιρία για τους επαγγελματίες  της περιοχής να συνδεθούν με νέους υποψήφιους συνεργάτες αλλά και να διευρύνουν το πελατειακό τους κοινό. Τέλος θα συμβάλλει στην οικονομική και τουριστική ανάπτυξη του δήμου, και με αφορμή τη γαστρονομία, στην διεύρυνση της τουριστικής σεζόν έχοντας σαν αποτέλεσμα την οικονομική ανάπτυξη των κλάδων της παραγωγής τροφίμων, της εστίασης και της φιλοξενίας.</a:t>
            </a:r>
          </a:p>
          <a:p>
            <a:endParaRPr lang="el-GR" sz="1600" dirty="0"/>
          </a:p>
        </p:txBody>
      </p:sp>
      <p:pic>
        <p:nvPicPr>
          <p:cNvPr id="4" name="Εικόνα 3">
            <a:extLst>
              <a:ext uri="{FF2B5EF4-FFF2-40B4-BE49-F238E27FC236}">
                <a16:creationId xmlns:a16="http://schemas.microsoft.com/office/drawing/2014/main" id="{30DFFCFF-0EF2-4667-ACA5-A8A3B9DB7FB6}"/>
              </a:ext>
            </a:extLst>
          </p:cNvPr>
          <p:cNvPicPr>
            <a:picLocks noChangeAspect="1"/>
          </p:cNvPicPr>
          <p:nvPr/>
        </p:nvPicPr>
        <p:blipFill>
          <a:blip r:embed="rId2"/>
          <a:stretch>
            <a:fillRect/>
          </a:stretch>
        </p:blipFill>
        <p:spPr>
          <a:xfrm>
            <a:off x="2813530" y="4438328"/>
            <a:ext cx="6564940" cy="2200419"/>
          </a:xfrm>
          <a:prstGeom prst="rect">
            <a:avLst/>
          </a:prstGeom>
        </p:spPr>
      </p:pic>
      <p:grpSp>
        <p:nvGrpSpPr>
          <p:cNvPr id="5" name="Group 246">
            <a:extLst>
              <a:ext uri="{FF2B5EF4-FFF2-40B4-BE49-F238E27FC236}">
                <a16:creationId xmlns:a16="http://schemas.microsoft.com/office/drawing/2014/main" id="{DA5C3EC1-F9F8-458C-B0AA-0C213A8A8FAE}"/>
              </a:ext>
            </a:extLst>
          </p:cNvPr>
          <p:cNvGrpSpPr/>
          <p:nvPr/>
        </p:nvGrpSpPr>
        <p:grpSpPr>
          <a:xfrm rot="10800000">
            <a:off x="10753837" y="589464"/>
            <a:ext cx="569988" cy="628742"/>
            <a:chOff x="8873781" y="2824569"/>
            <a:chExt cx="1783946" cy="1967833"/>
          </a:xfrm>
        </p:grpSpPr>
        <p:sp>
          <p:nvSpPr>
            <p:cNvPr id="6" name="Freeform: Shape 247">
              <a:extLst>
                <a:ext uri="{FF2B5EF4-FFF2-40B4-BE49-F238E27FC236}">
                  <a16:creationId xmlns:a16="http://schemas.microsoft.com/office/drawing/2014/main" id="{8981B4B7-1AD4-4BEF-91D2-B958A5AA805D}"/>
                </a:ext>
              </a:extLst>
            </p:cNvPr>
            <p:cNvSpPr/>
            <p:nvPr/>
          </p:nvSpPr>
          <p:spPr>
            <a:xfrm>
              <a:off x="9024286" y="2824569"/>
              <a:ext cx="1377427" cy="1381160"/>
            </a:xfrm>
            <a:custGeom>
              <a:avLst/>
              <a:gdLst>
                <a:gd name="connsiteX0" fmla="*/ 1157070 w 1377427"/>
                <a:gd name="connsiteY0" fmla="*/ 1283232 h 1381160"/>
                <a:gd name="connsiteX1" fmla="*/ 1064251 w 1377427"/>
                <a:gd name="connsiteY1" fmla="*/ 1318605 h 1381160"/>
                <a:gd name="connsiteX2" fmla="*/ 968877 w 1377427"/>
                <a:gd name="connsiteY2" fmla="*/ 1346121 h 1381160"/>
                <a:gd name="connsiteX3" fmla="*/ 968714 w 1377427"/>
                <a:gd name="connsiteY3" fmla="*/ 1346168 h 1381160"/>
                <a:gd name="connsiteX4" fmla="*/ 968730 w 1377427"/>
                <a:gd name="connsiteY4" fmla="*/ 1346169 h 1381160"/>
                <a:gd name="connsiteX5" fmla="*/ 1022022 w 1377427"/>
                <a:gd name="connsiteY5" fmla="*/ 1349133 h 1381160"/>
                <a:gd name="connsiteX6" fmla="*/ 1157070 w 1377427"/>
                <a:gd name="connsiteY6" fmla="*/ 1283232 h 1381160"/>
                <a:gd name="connsiteX7" fmla="*/ 1165220 w 1377427"/>
                <a:gd name="connsiteY7" fmla="*/ 831359 h 1381160"/>
                <a:gd name="connsiteX8" fmla="*/ 1367613 w 1377427"/>
                <a:gd name="connsiteY8" fmla="*/ 1097593 h 1381160"/>
                <a:gd name="connsiteX9" fmla="*/ 1349954 w 1377427"/>
                <a:gd name="connsiteY9" fmla="*/ 1141512 h 1381160"/>
                <a:gd name="connsiteX10" fmla="*/ 947434 w 1377427"/>
                <a:gd name="connsiteY10" fmla="*/ 1380579 h 1381160"/>
                <a:gd name="connsiteX11" fmla="*/ 829259 w 1377427"/>
                <a:gd name="connsiteY11" fmla="*/ 1336660 h 1381160"/>
                <a:gd name="connsiteX12" fmla="*/ 817487 w 1377427"/>
                <a:gd name="connsiteY12" fmla="*/ 1326246 h 1381160"/>
                <a:gd name="connsiteX13" fmla="*/ 790320 w 1377427"/>
                <a:gd name="connsiteY13" fmla="*/ 1268743 h 1381160"/>
                <a:gd name="connsiteX14" fmla="*/ 791226 w 1377427"/>
                <a:gd name="connsiteY14" fmla="*/ 1265121 h 1381160"/>
                <a:gd name="connsiteX15" fmla="*/ 794848 w 1377427"/>
                <a:gd name="connsiteY15" fmla="*/ 1205807 h 1381160"/>
                <a:gd name="connsiteX16" fmla="*/ 1165220 w 1377427"/>
                <a:gd name="connsiteY16" fmla="*/ 831359 h 1381160"/>
                <a:gd name="connsiteX17" fmla="*/ 505975 w 1377427"/>
                <a:gd name="connsiteY17" fmla="*/ 831359 h 1381160"/>
                <a:gd name="connsiteX18" fmla="*/ 623244 w 1377427"/>
                <a:gd name="connsiteY18" fmla="*/ 1023790 h 1381160"/>
                <a:gd name="connsiteX19" fmla="*/ 623244 w 1377427"/>
                <a:gd name="connsiteY19" fmla="*/ 1023787 h 1381160"/>
                <a:gd name="connsiteX20" fmla="*/ 623245 w 1377427"/>
                <a:gd name="connsiteY20" fmla="*/ 1023790 h 1381160"/>
                <a:gd name="connsiteX21" fmla="*/ 558745 w 1377427"/>
                <a:gd name="connsiteY21" fmla="*/ 865565 h 1381160"/>
                <a:gd name="connsiteX22" fmla="*/ 558745 w 1377427"/>
                <a:gd name="connsiteY22" fmla="*/ 865565 h 1381160"/>
                <a:gd name="connsiteX23" fmla="*/ 558745 w 1377427"/>
                <a:gd name="connsiteY23" fmla="*/ 865565 h 1381160"/>
                <a:gd name="connsiteX24" fmla="*/ 505975 w 1377427"/>
                <a:gd name="connsiteY24" fmla="*/ 831359 h 1381160"/>
                <a:gd name="connsiteX25" fmla="*/ 192815 w 1377427"/>
                <a:gd name="connsiteY25" fmla="*/ 691295 h 1381160"/>
                <a:gd name="connsiteX26" fmla="*/ 270530 w 1377427"/>
                <a:gd name="connsiteY26" fmla="*/ 695978 h 1381160"/>
                <a:gd name="connsiteX27" fmla="*/ 522728 w 1377427"/>
                <a:gd name="connsiteY27" fmla="*/ 808720 h 1381160"/>
                <a:gd name="connsiteX28" fmla="*/ 652676 w 1377427"/>
                <a:gd name="connsiteY28" fmla="*/ 1061824 h 1381160"/>
                <a:gd name="connsiteX29" fmla="*/ 653581 w 1377427"/>
                <a:gd name="connsiteY29" fmla="*/ 1080840 h 1381160"/>
                <a:gd name="connsiteX30" fmla="*/ 631395 w 1377427"/>
                <a:gd name="connsiteY30" fmla="*/ 1129287 h 1381160"/>
                <a:gd name="connsiteX31" fmla="*/ 596984 w 1377427"/>
                <a:gd name="connsiteY31" fmla="*/ 1158718 h 1381160"/>
                <a:gd name="connsiteX32" fmla="*/ 373311 w 1377427"/>
                <a:gd name="connsiteY32" fmla="*/ 1208524 h 1381160"/>
                <a:gd name="connsiteX33" fmla="*/ 77647 w 1377427"/>
                <a:gd name="connsiteY33" fmla="*/ 1043259 h 1381160"/>
                <a:gd name="connsiteX34" fmla="*/ 19691 w 1377427"/>
                <a:gd name="connsiteY34" fmla="*/ 787439 h 1381160"/>
                <a:gd name="connsiteX35" fmla="*/ 192815 w 1377427"/>
                <a:gd name="connsiteY35" fmla="*/ 691295 h 1381160"/>
                <a:gd name="connsiteX36" fmla="*/ 844652 w 1377427"/>
                <a:gd name="connsiteY36" fmla="*/ 347338 h 1381160"/>
                <a:gd name="connsiteX37" fmla="*/ 735986 w 1377427"/>
                <a:gd name="connsiteY37" fmla="*/ 623081 h 1381160"/>
                <a:gd name="connsiteX38" fmla="*/ 851041 w 1377427"/>
                <a:gd name="connsiteY38" fmla="*/ 429518 h 1381160"/>
                <a:gd name="connsiteX39" fmla="*/ 844742 w 1377427"/>
                <a:gd name="connsiteY39" fmla="*/ 348501 h 1381160"/>
                <a:gd name="connsiteX40" fmla="*/ 844653 w 1377427"/>
                <a:gd name="connsiteY40" fmla="*/ 347339 h 1381160"/>
                <a:gd name="connsiteX41" fmla="*/ 844652 w 1377427"/>
                <a:gd name="connsiteY41" fmla="*/ 347343 h 1381160"/>
                <a:gd name="connsiteX42" fmla="*/ 648147 w 1377427"/>
                <a:gd name="connsiteY42" fmla="*/ 57 h 1381160"/>
                <a:gd name="connsiteX43" fmla="*/ 856425 w 1377427"/>
                <a:gd name="connsiteY43" fmla="*/ 196110 h 1381160"/>
                <a:gd name="connsiteX44" fmla="*/ 848275 w 1377427"/>
                <a:gd name="connsiteY44" fmla="*/ 517131 h 1381160"/>
                <a:gd name="connsiteX45" fmla="*/ 716969 w 1377427"/>
                <a:gd name="connsiteY45" fmla="*/ 670622 h 1381160"/>
                <a:gd name="connsiteX46" fmla="*/ 686633 w 1377427"/>
                <a:gd name="connsiteY46" fmla="*/ 696431 h 1381160"/>
                <a:gd name="connsiteX47" fmla="*/ 632752 w 1377427"/>
                <a:gd name="connsiteY47" fmla="*/ 697789 h 1381160"/>
                <a:gd name="connsiteX48" fmla="*/ 599700 w 1377427"/>
                <a:gd name="connsiteY48" fmla="*/ 677867 h 1381160"/>
                <a:gd name="connsiteX49" fmla="*/ 476544 w 1377427"/>
                <a:gd name="connsiteY49" fmla="*/ 556522 h 1381160"/>
                <a:gd name="connsiteX50" fmla="*/ 441228 w 1377427"/>
                <a:gd name="connsiteY50" fmla="*/ 212863 h 1381160"/>
                <a:gd name="connsiteX51" fmla="*/ 648147 w 1377427"/>
                <a:gd name="connsiteY51" fmla="*/ 57 h 138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77427" h="1381160">
                  <a:moveTo>
                    <a:pt x="1157070" y="1283232"/>
                  </a:moveTo>
                  <a:cubicBezTo>
                    <a:pt x="1126281" y="1295684"/>
                    <a:pt x="1095493" y="1307795"/>
                    <a:pt x="1064251" y="1318605"/>
                  </a:cubicBezTo>
                  <a:lnTo>
                    <a:pt x="968877" y="1346121"/>
                  </a:lnTo>
                  <a:lnTo>
                    <a:pt x="968714" y="1346168"/>
                  </a:lnTo>
                  <a:lnTo>
                    <a:pt x="968730" y="1346169"/>
                  </a:lnTo>
                  <a:lnTo>
                    <a:pt x="1022022" y="1349133"/>
                  </a:lnTo>
                  <a:cubicBezTo>
                    <a:pt x="1072769" y="1344612"/>
                    <a:pt x="1116320" y="1318889"/>
                    <a:pt x="1157070" y="1283232"/>
                  </a:cubicBezTo>
                  <a:close/>
                  <a:moveTo>
                    <a:pt x="1165220" y="831359"/>
                  </a:moveTo>
                  <a:cubicBezTo>
                    <a:pt x="1348595" y="824114"/>
                    <a:pt x="1402024" y="903803"/>
                    <a:pt x="1367613" y="1097593"/>
                  </a:cubicBezTo>
                  <a:cubicBezTo>
                    <a:pt x="1365348" y="1112987"/>
                    <a:pt x="1358104" y="1128381"/>
                    <a:pt x="1349954" y="1141512"/>
                  </a:cubicBezTo>
                  <a:cubicBezTo>
                    <a:pt x="1252607" y="1283232"/>
                    <a:pt x="1119037" y="1366090"/>
                    <a:pt x="947434" y="1380579"/>
                  </a:cubicBezTo>
                  <a:cubicBezTo>
                    <a:pt x="902609" y="1384202"/>
                    <a:pt x="860048" y="1371071"/>
                    <a:pt x="829259" y="1336660"/>
                  </a:cubicBezTo>
                  <a:cubicBezTo>
                    <a:pt x="825184" y="1332132"/>
                    <a:pt x="821109" y="1328510"/>
                    <a:pt x="817487" y="1326246"/>
                  </a:cubicBezTo>
                  <a:lnTo>
                    <a:pt x="790320" y="1268743"/>
                  </a:lnTo>
                  <a:cubicBezTo>
                    <a:pt x="790320" y="1267385"/>
                    <a:pt x="790773" y="1266479"/>
                    <a:pt x="791226" y="1265121"/>
                  </a:cubicBezTo>
                  <a:cubicBezTo>
                    <a:pt x="796206" y="1246104"/>
                    <a:pt x="793489" y="1226182"/>
                    <a:pt x="794848" y="1205807"/>
                  </a:cubicBezTo>
                  <a:cubicBezTo>
                    <a:pt x="806620" y="1021526"/>
                    <a:pt x="987731" y="838603"/>
                    <a:pt x="1165220" y="831359"/>
                  </a:cubicBezTo>
                  <a:close/>
                  <a:moveTo>
                    <a:pt x="505975" y="831359"/>
                  </a:moveTo>
                  <a:cubicBezTo>
                    <a:pt x="565289" y="882523"/>
                    <a:pt x="598341" y="951345"/>
                    <a:pt x="623244" y="1023790"/>
                  </a:cubicBezTo>
                  <a:lnTo>
                    <a:pt x="623244" y="1023787"/>
                  </a:lnTo>
                  <a:lnTo>
                    <a:pt x="623245" y="1023790"/>
                  </a:lnTo>
                  <a:cubicBezTo>
                    <a:pt x="628679" y="955194"/>
                    <a:pt x="604568" y="903917"/>
                    <a:pt x="558745" y="865565"/>
                  </a:cubicBezTo>
                  <a:lnTo>
                    <a:pt x="558745" y="865565"/>
                  </a:lnTo>
                  <a:lnTo>
                    <a:pt x="558745" y="865565"/>
                  </a:lnTo>
                  <a:cubicBezTo>
                    <a:pt x="543471" y="852781"/>
                    <a:pt x="525784" y="841433"/>
                    <a:pt x="505975" y="831359"/>
                  </a:cubicBezTo>
                  <a:close/>
                  <a:moveTo>
                    <a:pt x="192815" y="691295"/>
                  </a:moveTo>
                  <a:cubicBezTo>
                    <a:pt x="217951" y="689441"/>
                    <a:pt x="244156" y="690884"/>
                    <a:pt x="270530" y="695978"/>
                  </a:cubicBezTo>
                  <a:cubicBezTo>
                    <a:pt x="362897" y="713637"/>
                    <a:pt x="448020" y="751670"/>
                    <a:pt x="522728" y="808720"/>
                  </a:cubicBezTo>
                  <a:cubicBezTo>
                    <a:pt x="605134" y="872562"/>
                    <a:pt x="657203" y="952251"/>
                    <a:pt x="652676" y="1061824"/>
                  </a:cubicBezTo>
                  <a:cubicBezTo>
                    <a:pt x="652676" y="1067709"/>
                    <a:pt x="653129" y="1074048"/>
                    <a:pt x="653581" y="1080840"/>
                  </a:cubicBezTo>
                  <a:lnTo>
                    <a:pt x="631395" y="1129287"/>
                  </a:lnTo>
                  <a:cubicBezTo>
                    <a:pt x="616906" y="1132004"/>
                    <a:pt x="608303" y="1150115"/>
                    <a:pt x="596984" y="1158718"/>
                  </a:cubicBezTo>
                  <a:cubicBezTo>
                    <a:pt x="530878" y="1214410"/>
                    <a:pt x="452547" y="1225276"/>
                    <a:pt x="373311" y="1208524"/>
                  </a:cubicBezTo>
                  <a:cubicBezTo>
                    <a:pt x="258758" y="1184526"/>
                    <a:pt x="158241" y="1128835"/>
                    <a:pt x="77647" y="1043259"/>
                  </a:cubicBezTo>
                  <a:cubicBezTo>
                    <a:pt x="2033" y="964476"/>
                    <a:pt x="-20606" y="856262"/>
                    <a:pt x="19691" y="787439"/>
                  </a:cubicBezTo>
                  <a:cubicBezTo>
                    <a:pt x="51612" y="732087"/>
                    <a:pt x="117406" y="696855"/>
                    <a:pt x="192815" y="691295"/>
                  </a:cubicBezTo>
                  <a:close/>
                  <a:moveTo>
                    <a:pt x="844652" y="347338"/>
                  </a:moveTo>
                  <a:cubicBezTo>
                    <a:pt x="837408" y="460080"/>
                    <a:pt x="797111" y="545655"/>
                    <a:pt x="735986" y="623081"/>
                  </a:cubicBezTo>
                  <a:cubicBezTo>
                    <a:pt x="802544" y="583010"/>
                    <a:pt x="844907" y="510084"/>
                    <a:pt x="851041" y="429518"/>
                  </a:cubicBezTo>
                  <a:lnTo>
                    <a:pt x="844742" y="348501"/>
                  </a:lnTo>
                  <a:lnTo>
                    <a:pt x="844653" y="347339"/>
                  </a:lnTo>
                  <a:lnTo>
                    <a:pt x="844652" y="347343"/>
                  </a:lnTo>
                  <a:close/>
                  <a:moveTo>
                    <a:pt x="648147" y="57"/>
                  </a:moveTo>
                  <a:cubicBezTo>
                    <a:pt x="725119" y="-2659"/>
                    <a:pt x="825636" y="91519"/>
                    <a:pt x="856425" y="196110"/>
                  </a:cubicBezTo>
                  <a:cubicBezTo>
                    <a:pt x="889478" y="302966"/>
                    <a:pt x="883591" y="411180"/>
                    <a:pt x="848275" y="517131"/>
                  </a:cubicBezTo>
                  <a:cubicBezTo>
                    <a:pt x="824730" y="585047"/>
                    <a:pt x="783075" y="638475"/>
                    <a:pt x="716969" y="670622"/>
                  </a:cubicBezTo>
                  <a:cubicBezTo>
                    <a:pt x="701575" y="677867"/>
                    <a:pt x="691613" y="685564"/>
                    <a:pt x="686633" y="696431"/>
                  </a:cubicBezTo>
                  <a:lnTo>
                    <a:pt x="632752" y="697789"/>
                  </a:lnTo>
                  <a:cubicBezTo>
                    <a:pt x="624602" y="689186"/>
                    <a:pt x="614189" y="682847"/>
                    <a:pt x="599700" y="677867"/>
                  </a:cubicBezTo>
                  <a:cubicBezTo>
                    <a:pt x="540386" y="657492"/>
                    <a:pt x="500089" y="612214"/>
                    <a:pt x="476544" y="556522"/>
                  </a:cubicBezTo>
                  <a:cubicBezTo>
                    <a:pt x="429455" y="446044"/>
                    <a:pt x="415419" y="330586"/>
                    <a:pt x="441228" y="212863"/>
                  </a:cubicBezTo>
                  <a:cubicBezTo>
                    <a:pt x="464772" y="104649"/>
                    <a:pt x="566647" y="2321"/>
                    <a:pt x="648147" y="57"/>
                  </a:cubicBezTo>
                  <a:close/>
                </a:path>
              </a:pathLst>
            </a:custGeom>
            <a:solidFill>
              <a:schemeClr val="accent6">
                <a:lumMod val="75000"/>
              </a:schemeClr>
            </a:solidFill>
            <a:ln w="9525" cap="flat">
              <a:noFill/>
              <a:prstDash val="solid"/>
              <a:miter/>
            </a:ln>
          </p:spPr>
          <p:txBody>
            <a:bodyPr wrap="square" rtlCol="0" anchor="ctr">
              <a:noAutofit/>
            </a:bodyPr>
            <a:lstStyle/>
            <a:p>
              <a:endParaRPr lang="en-US" dirty="0"/>
            </a:p>
          </p:txBody>
        </p:sp>
        <p:sp>
          <p:nvSpPr>
            <p:cNvPr id="7" name="Freeform: Shape 248">
              <a:extLst>
                <a:ext uri="{FF2B5EF4-FFF2-40B4-BE49-F238E27FC236}">
                  <a16:creationId xmlns:a16="http://schemas.microsoft.com/office/drawing/2014/main" id="{3F4FD65A-50F5-48D7-818D-F17BD3854EB6}"/>
                </a:ext>
              </a:extLst>
            </p:cNvPr>
            <p:cNvSpPr/>
            <p:nvPr/>
          </p:nvSpPr>
          <p:spPr>
            <a:xfrm>
              <a:off x="8873781" y="3520095"/>
              <a:ext cx="1783946" cy="1272307"/>
            </a:xfrm>
            <a:custGeom>
              <a:avLst/>
              <a:gdLst>
                <a:gd name="connsiteX0" fmla="*/ 3756558 w 3752850"/>
                <a:gd name="connsiteY0" fmla="*/ 1681163 h 2676525"/>
                <a:gd name="connsiteX1" fmla="*/ 3664166 w 3752850"/>
                <a:gd name="connsiteY1" fmla="*/ 1638300 h 2676525"/>
                <a:gd name="connsiteX2" fmla="*/ 3330791 w 3752850"/>
                <a:gd name="connsiteY2" fmla="*/ 1598295 h 2676525"/>
                <a:gd name="connsiteX3" fmla="*/ 2148738 w 3752850"/>
                <a:gd name="connsiteY3" fmla="*/ 1925955 h 2676525"/>
                <a:gd name="connsiteX4" fmla="*/ 1914423 w 3752850"/>
                <a:gd name="connsiteY4" fmla="*/ 2150745 h 2676525"/>
                <a:gd name="connsiteX5" fmla="*/ 1812506 w 3752850"/>
                <a:gd name="connsiteY5" fmla="*/ 2181225 h 2676525"/>
                <a:gd name="connsiteX6" fmla="*/ 1784883 w 3752850"/>
                <a:gd name="connsiteY6" fmla="*/ 2093595 h 2676525"/>
                <a:gd name="connsiteX7" fmla="*/ 1807743 w 3752850"/>
                <a:gd name="connsiteY7" fmla="*/ 1618298 h 2676525"/>
                <a:gd name="connsiteX8" fmla="*/ 1929663 w 3752850"/>
                <a:gd name="connsiteY8" fmla="*/ 1355407 h 2676525"/>
                <a:gd name="connsiteX9" fmla="*/ 2037296 w 3752850"/>
                <a:gd name="connsiteY9" fmla="*/ 1325880 h 2676525"/>
                <a:gd name="connsiteX10" fmla="*/ 1980146 w 3752850"/>
                <a:gd name="connsiteY10" fmla="*/ 1204913 h 2676525"/>
                <a:gd name="connsiteX11" fmla="*/ 1847748 w 3752850"/>
                <a:gd name="connsiteY11" fmla="*/ 1324928 h 2676525"/>
                <a:gd name="connsiteX12" fmla="*/ 1818221 w 3752850"/>
                <a:gd name="connsiteY12" fmla="*/ 1194435 h 2676525"/>
                <a:gd name="connsiteX13" fmla="*/ 1756308 w 3752850"/>
                <a:gd name="connsiteY13" fmla="*/ 71438 h 2676525"/>
                <a:gd name="connsiteX14" fmla="*/ 1762976 w 3752850"/>
                <a:gd name="connsiteY14" fmla="*/ 0 h 2676525"/>
                <a:gd name="connsiteX15" fmla="*/ 1649628 w 3752850"/>
                <a:gd name="connsiteY15" fmla="*/ 2857 h 2676525"/>
                <a:gd name="connsiteX16" fmla="*/ 1702016 w 3752850"/>
                <a:gd name="connsiteY16" fmla="*/ 103822 h 2676525"/>
                <a:gd name="connsiteX17" fmla="*/ 1711541 w 3752850"/>
                <a:gd name="connsiteY17" fmla="*/ 849630 h 2676525"/>
                <a:gd name="connsiteX18" fmla="*/ 1696301 w 3752850"/>
                <a:gd name="connsiteY18" fmla="*/ 832485 h 2676525"/>
                <a:gd name="connsiteX19" fmla="*/ 1693443 w 3752850"/>
                <a:gd name="connsiteY19" fmla="*/ 808672 h 2676525"/>
                <a:gd name="connsiteX20" fmla="*/ 1646771 w 3752850"/>
                <a:gd name="connsiteY20" fmla="*/ 910590 h 2676525"/>
                <a:gd name="connsiteX21" fmla="*/ 1685823 w 3752850"/>
                <a:gd name="connsiteY21" fmla="*/ 920115 h 2676525"/>
                <a:gd name="connsiteX22" fmla="*/ 1738211 w 3752850"/>
                <a:gd name="connsiteY22" fmla="*/ 1052513 h 2676525"/>
                <a:gd name="connsiteX23" fmla="*/ 1708683 w 3752850"/>
                <a:gd name="connsiteY23" fmla="*/ 1803082 h 2676525"/>
                <a:gd name="connsiteX24" fmla="*/ 1554378 w 3752850"/>
                <a:gd name="connsiteY24" fmla="*/ 1870710 h 2676525"/>
                <a:gd name="connsiteX25" fmla="*/ 1435316 w 3752850"/>
                <a:gd name="connsiteY25" fmla="*/ 1783080 h 2676525"/>
                <a:gd name="connsiteX26" fmla="*/ 108483 w 3752850"/>
                <a:gd name="connsiteY26" fmla="*/ 1543050 h 2676525"/>
                <a:gd name="connsiteX27" fmla="*/ 1803 w 3752850"/>
                <a:gd name="connsiteY27" fmla="*/ 1593532 h 2676525"/>
                <a:gd name="connsiteX28" fmla="*/ 76098 w 3752850"/>
                <a:gd name="connsiteY28" fmla="*/ 1698307 h 2676525"/>
                <a:gd name="connsiteX29" fmla="*/ 1278153 w 3752850"/>
                <a:gd name="connsiteY29" fmla="*/ 2038350 h 2676525"/>
                <a:gd name="connsiteX30" fmla="*/ 1529613 w 3752850"/>
                <a:gd name="connsiteY30" fmla="*/ 1967865 h 2676525"/>
                <a:gd name="connsiteX31" fmla="*/ 1674393 w 3752850"/>
                <a:gd name="connsiteY31" fmla="*/ 2080260 h 2676525"/>
                <a:gd name="connsiteX32" fmla="*/ 1622006 w 3752850"/>
                <a:gd name="connsiteY32" fmla="*/ 2587942 h 2676525"/>
                <a:gd name="connsiteX33" fmla="*/ 1663916 w 3752850"/>
                <a:gd name="connsiteY33" fmla="*/ 2670810 h 2676525"/>
                <a:gd name="connsiteX34" fmla="*/ 1761071 w 3752850"/>
                <a:gd name="connsiteY34" fmla="*/ 2580323 h 2676525"/>
                <a:gd name="connsiteX35" fmla="*/ 2064918 w 3752850"/>
                <a:gd name="connsiteY35" fmla="*/ 2247900 h 2676525"/>
                <a:gd name="connsiteX36" fmla="*/ 3703218 w 3752850"/>
                <a:gd name="connsiteY36" fmla="*/ 1757363 h 2676525"/>
                <a:gd name="connsiteX37" fmla="*/ 3756558 w 3752850"/>
                <a:gd name="connsiteY37" fmla="*/ 1681163 h 2676525"/>
                <a:gd name="connsiteX38" fmla="*/ 1200048 w 3752850"/>
                <a:gd name="connsiteY38" fmla="*/ 1896428 h 2676525"/>
                <a:gd name="connsiteX39" fmla="*/ 1172426 w 3752850"/>
                <a:gd name="connsiteY39" fmla="*/ 1888807 h 2676525"/>
                <a:gd name="connsiteX40" fmla="*/ 323748 w 3752850"/>
                <a:gd name="connsiteY40" fmla="*/ 1688782 h 2676525"/>
                <a:gd name="connsiteX41" fmla="*/ 1217193 w 3752850"/>
                <a:gd name="connsiteY41" fmla="*/ 1864042 h 2676525"/>
                <a:gd name="connsiteX42" fmla="*/ 1473416 w 3752850"/>
                <a:gd name="connsiteY42" fmla="*/ 1928813 h 2676525"/>
                <a:gd name="connsiteX43" fmla="*/ 1200048 w 3752850"/>
                <a:gd name="connsiteY43" fmla="*/ 1896428 h 2676525"/>
                <a:gd name="connsiteX44" fmla="*/ 2038248 w 3752850"/>
                <a:gd name="connsiteY44" fmla="*/ 2161223 h 2676525"/>
                <a:gd name="connsiteX45" fmla="*/ 3534626 w 3752850"/>
                <a:gd name="connsiteY45" fmla="*/ 1725930 h 2676525"/>
                <a:gd name="connsiteX46" fmla="*/ 2038248 w 3752850"/>
                <a:gd name="connsiteY46" fmla="*/ 216122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52850" h="2676525">
                  <a:moveTo>
                    <a:pt x="3756558" y="1681163"/>
                  </a:moveTo>
                  <a:cubicBezTo>
                    <a:pt x="3747033" y="1636395"/>
                    <a:pt x="3699408" y="1644015"/>
                    <a:pt x="3664166" y="1638300"/>
                  </a:cubicBezTo>
                  <a:cubicBezTo>
                    <a:pt x="3551771" y="1623060"/>
                    <a:pt x="3442233" y="1603057"/>
                    <a:pt x="3330791" y="1598295"/>
                  </a:cubicBezTo>
                  <a:cubicBezTo>
                    <a:pt x="2900261" y="1575435"/>
                    <a:pt x="2494496" y="1641157"/>
                    <a:pt x="2148738" y="1925955"/>
                  </a:cubicBezTo>
                  <a:cubicBezTo>
                    <a:pt x="2066823" y="1993582"/>
                    <a:pt x="1991576" y="2076450"/>
                    <a:pt x="1914423" y="2150745"/>
                  </a:cubicBezTo>
                  <a:cubicBezTo>
                    <a:pt x="1884896" y="2181225"/>
                    <a:pt x="1852511" y="2195513"/>
                    <a:pt x="1812506" y="2181225"/>
                  </a:cubicBezTo>
                  <a:cubicBezTo>
                    <a:pt x="1772501" y="2165985"/>
                    <a:pt x="1784883" y="2124075"/>
                    <a:pt x="1784883" y="2093595"/>
                  </a:cubicBezTo>
                  <a:cubicBezTo>
                    <a:pt x="1792503" y="1936432"/>
                    <a:pt x="1807743" y="1778317"/>
                    <a:pt x="1807743" y="1618298"/>
                  </a:cubicBezTo>
                  <a:cubicBezTo>
                    <a:pt x="1807743" y="1507807"/>
                    <a:pt x="1852511" y="1430655"/>
                    <a:pt x="1929663" y="1355407"/>
                  </a:cubicBezTo>
                  <a:cubicBezTo>
                    <a:pt x="1966811" y="1317307"/>
                    <a:pt x="1997291" y="1297305"/>
                    <a:pt x="2037296" y="1325880"/>
                  </a:cubicBezTo>
                  <a:lnTo>
                    <a:pt x="1980146" y="1204913"/>
                  </a:lnTo>
                  <a:cubicBezTo>
                    <a:pt x="1960143" y="1271588"/>
                    <a:pt x="1905851" y="1326832"/>
                    <a:pt x="1847748" y="1324928"/>
                  </a:cubicBezTo>
                  <a:cubicBezTo>
                    <a:pt x="1795361" y="1322070"/>
                    <a:pt x="1820126" y="1240155"/>
                    <a:pt x="1818221" y="1194435"/>
                  </a:cubicBezTo>
                  <a:cubicBezTo>
                    <a:pt x="1815363" y="819150"/>
                    <a:pt x="1813458" y="443865"/>
                    <a:pt x="1756308" y="71438"/>
                  </a:cubicBezTo>
                  <a:cubicBezTo>
                    <a:pt x="1751546" y="40957"/>
                    <a:pt x="1753451" y="19050"/>
                    <a:pt x="1762976" y="0"/>
                  </a:cubicBezTo>
                  <a:lnTo>
                    <a:pt x="1649628" y="2857"/>
                  </a:lnTo>
                  <a:cubicBezTo>
                    <a:pt x="1675346" y="29527"/>
                    <a:pt x="1689633" y="62865"/>
                    <a:pt x="1702016" y="103822"/>
                  </a:cubicBezTo>
                  <a:cubicBezTo>
                    <a:pt x="1769643" y="348615"/>
                    <a:pt x="1734401" y="599122"/>
                    <a:pt x="1711541" y="849630"/>
                  </a:cubicBezTo>
                  <a:cubicBezTo>
                    <a:pt x="1706778" y="844868"/>
                    <a:pt x="1699158" y="837247"/>
                    <a:pt x="1696301" y="832485"/>
                  </a:cubicBezTo>
                  <a:cubicBezTo>
                    <a:pt x="1695348" y="824865"/>
                    <a:pt x="1694396" y="817245"/>
                    <a:pt x="1693443" y="808672"/>
                  </a:cubicBezTo>
                  <a:lnTo>
                    <a:pt x="1646771" y="910590"/>
                  </a:lnTo>
                  <a:cubicBezTo>
                    <a:pt x="1658201" y="908685"/>
                    <a:pt x="1670583" y="910590"/>
                    <a:pt x="1685823" y="920115"/>
                  </a:cubicBezTo>
                  <a:cubicBezTo>
                    <a:pt x="1733448" y="950595"/>
                    <a:pt x="1740116" y="1000125"/>
                    <a:pt x="1738211" y="1052513"/>
                  </a:cubicBezTo>
                  <a:cubicBezTo>
                    <a:pt x="1728686" y="1303020"/>
                    <a:pt x="1721066" y="1552575"/>
                    <a:pt x="1708683" y="1803082"/>
                  </a:cubicBezTo>
                  <a:cubicBezTo>
                    <a:pt x="1703921" y="1918335"/>
                    <a:pt x="1654391" y="1938338"/>
                    <a:pt x="1554378" y="1870710"/>
                  </a:cubicBezTo>
                  <a:cubicBezTo>
                    <a:pt x="1514373" y="1843088"/>
                    <a:pt x="1474368" y="1810703"/>
                    <a:pt x="1435316" y="1783080"/>
                  </a:cubicBezTo>
                  <a:cubicBezTo>
                    <a:pt x="1032408" y="1492567"/>
                    <a:pt x="586638" y="1427798"/>
                    <a:pt x="108483" y="1543050"/>
                  </a:cubicBezTo>
                  <a:cubicBezTo>
                    <a:pt x="68478" y="1553528"/>
                    <a:pt x="14186" y="1553528"/>
                    <a:pt x="1803" y="1593532"/>
                  </a:cubicBezTo>
                  <a:cubicBezTo>
                    <a:pt x="-10579" y="1644015"/>
                    <a:pt x="43713" y="1668780"/>
                    <a:pt x="76098" y="1698307"/>
                  </a:cubicBezTo>
                  <a:cubicBezTo>
                    <a:pt x="421856" y="2010728"/>
                    <a:pt x="815238" y="2150745"/>
                    <a:pt x="1278153" y="2038350"/>
                  </a:cubicBezTo>
                  <a:cubicBezTo>
                    <a:pt x="1362926" y="2018348"/>
                    <a:pt x="1444841" y="1990725"/>
                    <a:pt x="1529613" y="1967865"/>
                  </a:cubicBezTo>
                  <a:cubicBezTo>
                    <a:pt x="1654391" y="1932623"/>
                    <a:pt x="1681061" y="1952625"/>
                    <a:pt x="1674393" y="2080260"/>
                  </a:cubicBezTo>
                  <a:cubicBezTo>
                    <a:pt x="1664868" y="2250758"/>
                    <a:pt x="1657248" y="2420303"/>
                    <a:pt x="1622006" y="2587942"/>
                  </a:cubicBezTo>
                  <a:cubicBezTo>
                    <a:pt x="1612481" y="2632710"/>
                    <a:pt x="1617243" y="2663190"/>
                    <a:pt x="1663916" y="2670810"/>
                  </a:cubicBezTo>
                  <a:cubicBezTo>
                    <a:pt x="1728686" y="2681288"/>
                    <a:pt x="1773453" y="2693670"/>
                    <a:pt x="1761071" y="2580323"/>
                  </a:cubicBezTo>
                  <a:cubicBezTo>
                    <a:pt x="1723923" y="2249805"/>
                    <a:pt x="1738211" y="2189798"/>
                    <a:pt x="2064918" y="2247900"/>
                  </a:cubicBezTo>
                  <a:cubicBezTo>
                    <a:pt x="2686901" y="2355533"/>
                    <a:pt x="3242208" y="2203133"/>
                    <a:pt x="3703218" y="1757363"/>
                  </a:cubicBezTo>
                  <a:cubicBezTo>
                    <a:pt x="3724173" y="1736407"/>
                    <a:pt x="3763226" y="1716405"/>
                    <a:pt x="3756558" y="1681163"/>
                  </a:cubicBezTo>
                  <a:close/>
                  <a:moveTo>
                    <a:pt x="1200048" y="1896428"/>
                  </a:moveTo>
                  <a:cubicBezTo>
                    <a:pt x="1192428" y="1896428"/>
                    <a:pt x="1182903" y="1891665"/>
                    <a:pt x="1172426" y="1888807"/>
                  </a:cubicBezTo>
                  <a:cubicBezTo>
                    <a:pt x="880961" y="1856423"/>
                    <a:pt x="597116" y="1796415"/>
                    <a:pt x="323748" y="1688782"/>
                  </a:cubicBezTo>
                  <a:cubicBezTo>
                    <a:pt x="622833" y="1745932"/>
                    <a:pt x="919061" y="1805940"/>
                    <a:pt x="1217193" y="1864042"/>
                  </a:cubicBezTo>
                  <a:cubicBezTo>
                    <a:pt x="1291488" y="1879282"/>
                    <a:pt x="1371498" y="1881188"/>
                    <a:pt x="1473416" y="1928813"/>
                  </a:cubicBezTo>
                  <a:cubicBezTo>
                    <a:pt x="1363878" y="1918335"/>
                    <a:pt x="1279106" y="1916430"/>
                    <a:pt x="1200048" y="1896428"/>
                  </a:cubicBezTo>
                  <a:close/>
                  <a:moveTo>
                    <a:pt x="2038248" y="2161223"/>
                  </a:moveTo>
                  <a:cubicBezTo>
                    <a:pt x="2322093" y="2008823"/>
                    <a:pt x="3215538" y="1748790"/>
                    <a:pt x="3534626" y="1725930"/>
                  </a:cubicBezTo>
                  <a:cubicBezTo>
                    <a:pt x="3031706" y="1858328"/>
                    <a:pt x="2533548" y="2011680"/>
                    <a:pt x="2038248" y="2161223"/>
                  </a:cubicBezTo>
                  <a:close/>
                </a:path>
              </a:pathLst>
            </a:custGeom>
            <a:solidFill>
              <a:schemeClr val="accent3">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733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C5AE75-98FE-4C09-9D66-177A2FFB5087}"/>
              </a:ext>
            </a:extLst>
          </p:cNvPr>
          <p:cNvSpPr>
            <a:spLocks noGrp="1"/>
          </p:cNvSpPr>
          <p:nvPr>
            <p:ph type="title"/>
          </p:nvPr>
        </p:nvSpPr>
        <p:spPr>
          <a:xfrm>
            <a:off x="2213994" y="401088"/>
            <a:ext cx="5755547" cy="1325563"/>
          </a:xfrm>
        </p:spPr>
        <p:txBody>
          <a:bodyPr/>
          <a:lstStyle/>
          <a:p>
            <a:r>
              <a:rPr lang="el-GR" b="1" dirty="0">
                <a:solidFill>
                  <a:schemeClr val="accent6">
                    <a:lumMod val="50000"/>
                  </a:schemeClr>
                </a:solidFill>
              </a:rPr>
              <a:t>Εκθέτες</a:t>
            </a:r>
          </a:p>
        </p:txBody>
      </p:sp>
      <p:sp>
        <p:nvSpPr>
          <p:cNvPr id="3" name="Θέση περιεχομένου 2">
            <a:extLst>
              <a:ext uri="{FF2B5EF4-FFF2-40B4-BE49-F238E27FC236}">
                <a16:creationId xmlns:a16="http://schemas.microsoft.com/office/drawing/2014/main" id="{0E3C5463-C3F4-44E7-8283-0118321A9AF4}"/>
              </a:ext>
            </a:extLst>
          </p:cNvPr>
          <p:cNvSpPr>
            <a:spLocks noGrp="1"/>
          </p:cNvSpPr>
          <p:nvPr>
            <p:ph idx="1"/>
          </p:nvPr>
        </p:nvSpPr>
        <p:spPr>
          <a:xfrm>
            <a:off x="838200" y="1726651"/>
            <a:ext cx="5029200" cy="4351338"/>
          </a:xfrm>
        </p:spPr>
        <p:txBody>
          <a:bodyPr>
            <a:normAutofit fontScale="92500" lnSpcReduction="10000"/>
          </a:bodyPr>
          <a:lstStyle/>
          <a:p>
            <a:r>
              <a:rPr lang="el-GR" dirty="0"/>
              <a:t>Στους εκθέτες περιλαμβάνονται ελληνικοί και ξένοι τουριστικοί φορείς, τοπική αυτοδιοίκηση, επιμελητήρια, μεγάλες εταιρείες που δραστηριοποιούνται στο χώρο του τουρισμού, μεγάλες ξενοδοχειακές επιχειρήσεις, τουριστικά και ταξιδιωτικά γραφεία, εταιρείες </a:t>
            </a:r>
            <a:r>
              <a:rPr lang="el-GR" dirty="0" err="1"/>
              <a:t>real</a:t>
            </a:r>
            <a:r>
              <a:rPr lang="el-GR" dirty="0"/>
              <a:t> </a:t>
            </a:r>
            <a:r>
              <a:rPr lang="el-GR" dirty="0" err="1"/>
              <a:t>estate</a:t>
            </a:r>
            <a:r>
              <a:rPr lang="el-GR" dirty="0"/>
              <a:t>, εταιρείες τροφίμων και ποτών, φορείς που σχετίζονται με τις ειδικές μορφές τουρισμού και τον εναλλακτικό τουρισμό.</a:t>
            </a:r>
          </a:p>
          <a:p>
            <a:endParaRPr lang="el-GR" dirty="0"/>
          </a:p>
        </p:txBody>
      </p:sp>
      <p:pic>
        <p:nvPicPr>
          <p:cNvPr id="4" name="Εικόνα 3">
            <a:extLst>
              <a:ext uri="{FF2B5EF4-FFF2-40B4-BE49-F238E27FC236}">
                <a16:creationId xmlns:a16="http://schemas.microsoft.com/office/drawing/2014/main" id="{4D2A0383-7F5E-4746-A51A-E4005E77AF19}"/>
              </a:ext>
            </a:extLst>
          </p:cNvPr>
          <p:cNvPicPr>
            <a:picLocks noChangeAspect="1"/>
          </p:cNvPicPr>
          <p:nvPr/>
        </p:nvPicPr>
        <p:blipFill>
          <a:blip r:embed="rId2"/>
          <a:stretch>
            <a:fillRect/>
          </a:stretch>
        </p:blipFill>
        <p:spPr>
          <a:xfrm>
            <a:off x="10298730" y="187218"/>
            <a:ext cx="1627773" cy="987638"/>
          </a:xfrm>
          <a:prstGeom prst="rect">
            <a:avLst/>
          </a:prstGeom>
        </p:spPr>
      </p:pic>
      <p:sp>
        <p:nvSpPr>
          <p:cNvPr id="5" name="Freeform: Shape 2">
            <a:extLst>
              <a:ext uri="{FF2B5EF4-FFF2-40B4-BE49-F238E27FC236}">
                <a16:creationId xmlns:a16="http://schemas.microsoft.com/office/drawing/2014/main" id="{E96919B9-73A4-4359-A471-213661542F94}"/>
              </a:ext>
            </a:extLst>
          </p:cNvPr>
          <p:cNvSpPr/>
          <p:nvPr/>
        </p:nvSpPr>
        <p:spPr>
          <a:xfrm>
            <a:off x="5970165" y="722982"/>
            <a:ext cx="5029200" cy="5633638"/>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accent6">
              <a:lumMod val="60000"/>
              <a:lumOff val="40000"/>
            </a:schemeClr>
          </a:solidFill>
          <a:ln w="3978" cap="flat">
            <a:noFill/>
            <a:prstDash val="solid"/>
            <a:miter/>
          </a:ln>
        </p:spPr>
        <p:txBody>
          <a:bodyPr rtlCol="0" anchor="ctr"/>
          <a:lstStyle/>
          <a:p>
            <a:endParaRPr lang="en-US" dirty="0"/>
          </a:p>
        </p:txBody>
      </p:sp>
      <p:grpSp>
        <p:nvGrpSpPr>
          <p:cNvPr id="6" name="Group 3">
            <a:extLst>
              <a:ext uri="{FF2B5EF4-FFF2-40B4-BE49-F238E27FC236}">
                <a16:creationId xmlns:a16="http://schemas.microsoft.com/office/drawing/2014/main" id="{5874FDA0-B327-4754-BDB4-4CC8DEBE088E}"/>
              </a:ext>
            </a:extLst>
          </p:cNvPr>
          <p:cNvGrpSpPr/>
          <p:nvPr/>
        </p:nvGrpSpPr>
        <p:grpSpPr>
          <a:xfrm>
            <a:off x="7136035" y="2226452"/>
            <a:ext cx="2697460" cy="2696074"/>
            <a:chOff x="4574848" y="1897856"/>
            <a:chExt cx="3028217" cy="3026664"/>
          </a:xfrm>
        </p:grpSpPr>
        <p:sp>
          <p:nvSpPr>
            <p:cNvPr id="7" name="Freeform: Shape 4">
              <a:extLst>
                <a:ext uri="{FF2B5EF4-FFF2-40B4-BE49-F238E27FC236}">
                  <a16:creationId xmlns:a16="http://schemas.microsoft.com/office/drawing/2014/main" id="{E7EE9A07-0A57-46B2-8A63-0847E080C768}"/>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60000"/>
                <a:lumOff val="4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8" name="Freeform: Shape 5">
              <a:extLst>
                <a:ext uri="{FF2B5EF4-FFF2-40B4-BE49-F238E27FC236}">
                  <a16:creationId xmlns:a16="http://schemas.microsoft.com/office/drawing/2014/main" id="{403321EE-ABE8-4E3F-8487-77E208E2D11C}"/>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50000"/>
              </a:schemeClr>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9011527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1610</Words>
  <Application>Microsoft Office PowerPoint</Application>
  <PresentationFormat>Ευρεία οθόνη</PresentationFormat>
  <Paragraphs>71</Paragraphs>
  <Slides>14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Arial</vt:lpstr>
      <vt:lpstr>Calibri</vt:lpstr>
      <vt:lpstr>Calibri Light</vt:lpstr>
      <vt:lpstr>Courier New</vt:lpstr>
      <vt:lpstr>Wingdings</vt:lpstr>
      <vt:lpstr>Θέμα του Office</vt:lpstr>
      <vt:lpstr>Παρουσίαση του PowerPoint</vt:lpstr>
      <vt:lpstr>Thematic Tourism Expo &amp; Food Festival Εκθεσιακό Κέντρο Λαμίας 8-11 Δεκεμβρίου 2022 Η μεγάλη γιορτή του Θεματικού Τουρισμού και της Γαστρονομίας</vt:lpstr>
      <vt:lpstr>ΔΙΟΡΓΑΝΩΣΗ </vt:lpstr>
      <vt:lpstr>ΑΙΓΙΔΕΣ</vt:lpstr>
      <vt:lpstr>Εκθεσιακό Κέντρο Λαμίας </vt:lpstr>
      <vt:lpstr>Θεματικός Τουρισμός : </vt:lpstr>
      <vt:lpstr>Food Festival </vt:lpstr>
      <vt:lpstr>Παρουσίαση του PowerPoint</vt:lpstr>
      <vt:lpstr>Εκθέτες</vt:lpstr>
      <vt:lpstr>Γιατί να επισκεφθείτε την έκθεση  </vt:lpstr>
      <vt:lpstr>10+1 Λόγοι για να συμμετέχετε στην έκθεση TTE Food &amp; Festival</vt:lpstr>
      <vt:lpstr>Παρουσίαση του PowerPoint</vt:lpstr>
      <vt:lpstr>Επισκεφθείτε την ιστοσελίδα και τα Social media της έκθεσης:</vt:lpstr>
      <vt:lpstr>ΣΑΣ ΕΥΧΑΡΙΣΤΟΥΜΕ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MACT 8</dc:creator>
  <cp:lastModifiedBy>MACT 8</cp:lastModifiedBy>
  <cp:revision>16</cp:revision>
  <dcterms:created xsi:type="dcterms:W3CDTF">2022-07-28T10:33:10Z</dcterms:created>
  <dcterms:modified xsi:type="dcterms:W3CDTF">2022-10-07T10:58:55Z</dcterms:modified>
</cp:coreProperties>
</file>